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7" r:id="rId6"/>
    <p:sldId id="266" r:id="rId7"/>
    <p:sldId id="260" r:id="rId8"/>
    <p:sldId id="261" r:id="rId9"/>
    <p:sldId id="262" r:id="rId10"/>
    <p:sldId id="263" r:id="rId11"/>
    <p:sldId id="268" r:id="rId12"/>
    <p:sldId id="269" r:id="rId13"/>
    <p:sldId id="271" r:id="rId14"/>
    <p:sldId id="270" r:id="rId15"/>
    <p:sldId id="272"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2" d="100"/>
          <a:sy n="102" d="100"/>
        </p:scale>
        <p:origin x="114"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33BBC-35EA-07EB-7431-C5B2BC691D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126868-1E31-4902-07BB-2F5023543A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C23F6-9F6F-9EAF-6975-3FD745362EA8}"/>
              </a:ext>
            </a:extLst>
          </p:cNvPr>
          <p:cNvSpPr>
            <a:spLocks noGrp="1"/>
          </p:cNvSpPr>
          <p:nvPr>
            <p:ph type="dt" sz="half" idx="10"/>
          </p:nvPr>
        </p:nvSpPr>
        <p:spPr/>
        <p:txBody>
          <a:bodyPr/>
          <a:lstStyle/>
          <a:p>
            <a:fld id="{6A33413C-AEC9-4C89-B690-BC14B2CA73D0}" type="datetimeFigureOut">
              <a:rPr lang="en-US" smtClean="0"/>
              <a:t>6/22/2023</a:t>
            </a:fld>
            <a:endParaRPr lang="en-US"/>
          </a:p>
        </p:txBody>
      </p:sp>
      <p:sp>
        <p:nvSpPr>
          <p:cNvPr id="5" name="Footer Placeholder 4">
            <a:extLst>
              <a:ext uri="{FF2B5EF4-FFF2-40B4-BE49-F238E27FC236}">
                <a16:creationId xmlns:a16="http://schemas.microsoft.com/office/drawing/2014/main" id="{8CF04E4D-2F43-46C1-4822-8EE36CD7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2CA97-BED1-F526-AECE-7C6AB73FC3CD}"/>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855645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04F4-0D96-D3EB-59A6-8B9EF3E3D3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DEE4D4-1218-2834-5D63-676C36BC41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63150A-4764-15DE-F7C7-00073E61C6B8}"/>
              </a:ext>
            </a:extLst>
          </p:cNvPr>
          <p:cNvSpPr>
            <a:spLocks noGrp="1"/>
          </p:cNvSpPr>
          <p:nvPr>
            <p:ph type="dt" sz="half" idx="10"/>
          </p:nvPr>
        </p:nvSpPr>
        <p:spPr/>
        <p:txBody>
          <a:bodyPr/>
          <a:lstStyle/>
          <a:p>
            <a:fld id="{6A33413C-AEC9-4C89-B690-BC14B2CA73D0}" type="datetimeFigureOut">
              <a:rPr lang="en-US" smtClean="0"/>
              <a:t>6/22/2023</a:t>
            </a:fld>
            <a:endParaRPr lang="en-US"/>
          </a:p>
        </p:txBody>
      </p:sp>
      <p:sp>
        <p:nvSpPr>
          <p:cNvPr id="5" name="Footer Placeholder 4">
            <a:extLst>
              <a:ext uri="{FF2B5EF4-FFF2-40B4-BE49-F238E27FC236}">
                <a16:creationId xmlns:a16="http://schemas.microsoft.com/office/drawing/2014/main" id="{2376E5DF-F36C-4C56-FFC2-D0B9D4C87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7CF4F-207E-D4D0-CF6E-C1826596A36D}"/>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53606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03C5CD-8AD8-96A2-C5C2-516792D53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B28BD-0383-FCC6-64CC-28BC4533DC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9E841-796A-F58F-F162-84C31B654AF5}"/>
              </a:ext>
            </a:extLst>
          </p:cNvPr>
          <p:cNvSpPr>
            <a:spLocks noGrp="1"/>
          </p:cNvSpPr>
          <p:nvPr>
            <p:ph type="dt" sz="half" idx="10"/>
          </p:nvPr>
        </p:nvSpPr>
        <p:spPr/>
        <p:txBody>
          <a:bodyPr/>
          <a:lstStyle/>
          <a:p>
            <a:fld id="{6A33413C-AEC9-4C89-B690-BC14B2CA73D0}" type="datetimeFigureOut">
              <a:rPr lang="en-US" smtClean="0"/>
              <a:t>6/22/2023</a:t>
            </a:fld>
            <a:endParaRPr lang="en-US"/>
          </a:p>
        </p:txBody>
      </p:sp>
      <p:sp>
        <p:nvSpPr>
          <p:cNvPr id="5" name="Footer Placeholder 4">
            <a:extLst>
              <a:ext uri="{FF2B5EF4-FFF2-40B4-BE49-F238E27FC236}">
                <a16:creationId xmlns:a16="http://schemas.microsoft.com/office/drawing/2014/main" id="{C34E3071-58E7-D8E1-177B-005AE12B0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F2960-420A-1751-6E81-085EFEBC39F7}"/>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41119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8ACD-6C9B-AF9D-E19D-7310302929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EE45C7-5379-F85A-9942-7AFEF04B7B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43687-43BF-F434-22C7-DE08B7F0DAA0}"/>
              </a:ext>
            </a:extLst>
          </p:cNvPr>
          <p:cNvSpPr>
            <a:spLocks noGrp="1"/>
          </p:cNvSpPr>
          <p:nvPr>
            <p:ph type="dt" sz="half" idx="10"/>
          </p:nvPr>
        </p:nvSpPr>
        <p:spPr/>
        <p:txBody>
          <a:bodyPr/>
          <a:lstStyle/>
          <a:p>
            <a:fld id="{6A33413C-AEC9-4C89-B690-BC14B2CA73D0}" type="datetimeFigureOut">
              <a:rPr lang="en-US" smtClean="0"/>
              <a:t>6/22/2023</a:t>
            </a:fld>
            <a:endParaRPr lang="en-US"/>
          </a:p>
        </p:txBody>
      </p:sp>
      <p:sp>
        <p:nvSpPr>
          <p:cNvPr id="5" name="Footer Placeholder 4">
            <a:extLst>
              <a:ext uri="{FF2B5EF4-FFF2-40B4-BE49-F238E27FC236}">
                <a16:creationId xmlns:a16="http://schemas.microsoft.com/office/drawing/2014/main" id="{BF72CF03-5DC9-ED4D-C36E-891C2F49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9CF9C-B1D1-6A27-EE52-32326B754EE0}"/>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299987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4412-E444-CF03-00BE-96A5DD4F4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3B403B-585B-CBCE-709C-F9B8CA27E9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5F7601-1205-0C38-328D-D3A24CE444E6}"/>
              </a:ext>
            </a:extLst>
          </p:cNvPr>
          <p:cNvSpPr>
            <a:spLocks noGrp="1"/>
          </p:cNvSpPr>
          <p:nvPr>
            <p:ph type="dt" sz="half" idx="10"/>
          </p:nvPr>
        </p:nvSpPr>
        <p:spPr/>
        <p:txBody>
          <a:bodyPr/>
          <a:lstStyle/>
          <a:p>
            <a:fld id="{6A33413C-AEC9-4C89-B690-BC14B2CA73D0}" type="datetimeFigureOut">
              <a:rPr lang="en-US" smtClean="0"/>
              <a:t>6/22/2023</a:t>
            </a:fld>
            <a:endParaRPr lang="en-US"/>
          </a:p>
        </p:txBody>
      </p:sp>
      <p:sp>
        <p:nvSpPr>
          <p:cNvPr id="5" name="Footer Placeholder 4">
            <a:extLst>
              <a:ext uri="{FF2B5EF4-FFF2-40B4-BE49-F238E27FC236}">
                <a16:creationId xmlns:a16="http://schemas.microsoft.com/office/drawing/2014/main" id="{24473254-9B55-DA0F-D675-003525ED2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4E144-145E-1B69-BEEC-B9278C15873A}"/>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12898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A573-6732-6317-C2F3-9591FCBCB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36464-7E35-59BC-D678-FCBED5AF21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EAFC24-4F2E-4E30-4FB3-B6BDF3FEBD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60DBE7-AF9A-2474-AA1E-EC54F3A8F7AC}"/>
              </a:ext>
            </a:extLst>
          </p:cNvPr>
          <p:cNvSpPr>
            <a:spLocks noGrp="1"/>
          </p:cNvSpPr>
          <p:nvPr>
            <p:ph type="dt" sz="half" idx="10"/>
          </p:nvPr>
        </p:nvSpPr>
        <p:spPr/>
        <p:txBody>
          <a:bodyPr/>
          <a:lstStyle/>
          <a:p>
            <a:fld id="{6A33413C-AEC9-4C89-B690-BC14B2CA73D0}" type="datetimeFigureOut">
              <a:rPr lang="en-US" smtClean="0"/>
              <a:t>6/22/2023</a:t>
            </a:fld>
            <a:endParaRPr lang="en-US"/>
          </a:p>
        </p:txBody>
      </p:sp>
      <p:sp>
        <p:nvSpPr>
          <p:cNvPr id="6" name="Footer Placeholder 5">
            <a:extLst>
              <a:ext uri="{FF2B5EF4-FFF2-40B4-BE49-F238E27FC236}">
                <a16:creationId xmlns:a16="http://schemas.microsoft.com/office/drawing/2014/main" id="{316675FA-C746-6327-871F-91380584B0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11003-417F-1A9D-CBC4-FD40104EB04B}"/>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2757855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73A7-0998-C0B8-7D27-2AF68FA14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8DBEE8-843C-DB8C-5AC3-A4575A9BFC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C8411-825F-9A8E-AD66-D93797554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5D765-47E4-CC9A-60CE-E5D6A5E205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14A9E1-EE71-99B7-2C9F-3B20A4410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AD8C9-2A21-ADC3-FEB0-21F01807F8D4}"/>
              </a:ext>
            </a:extLst>
          </p:cNvPr>
          <p:cNvSpPr>
            <a:spLocks noGrp="1"/>
          </p:cNvSpPr>
          <p:nvPr>
            <p:ph type="dt" sz="half" idx="10"/>
          </p:nvPr>
        </p:nvSpPr>
        <p:spPr/>
        <p:txBody>
          <a:bodyPr/>
          <a:lstStyle/>
          <a:p>
            <a:fld id="{6A33413C-AEC9-4C89-B690-BC14B2CA73D0}" type="datetimeFigureOut">
              <a:rPr lang="en-US" smtClean="0"/>
              <a:t>6/22/2023</a:t>
            </a:fld>
            <a:endParaRPr lang="en-US"/>
          </a:p>
        </p:txBody>
      </p:sp>
      <p:sp>
        <p:nvSpPr>
          <p:cNvPr id="8" name="Footer Placeholder 7">
            <a:extLst>
              <a:ext uri="{FF2B5EF4-FFF2-40B4-BE49-F238E27FC236}">
                <a16:creationId xmlns:a16="http://schemas.microsoft.com/office/drawing/2014/main" id="{B7E64C2E-F6CE-98EB-ECCE-39C16FD700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3F2E2-E804-53F5-53CA-F7A46286CF8C}"/>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448284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1931-F64C-5951-5CA2-43DA3D34A4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EEA790-389B-BEBE-CEBA-5623535094B1}"/>
              </a:ext>
            </a:extLst>
          </p:cNvPr>
          <p:cNvSpPr>
            <a:spLocks noGrp="1"/>
          </p:cNvSpPr>
          <p:nvPr>
            <p:ph type="dt" sz="half" idx="10"/>
          </p:nvPr>
        </p:nvSpPr>
        <p:spPr/>
        <p:txBody>
          <a:bodyPr/>
          <a:lstStyle/>
          <a:p>
            <a:fld id="{6A33413C-AEC9-4C89-B690-BC14B2CA73D0}" type="datetimeFigureOut">
              <a:rPr lang="en-US" smtClean="0"/>
              <a:t>6/22/2023</a:t>
            </a:fld>
            <a:endParaRPr lang="en-US"/>
          </a:p>
        </p:txBody>
      </p:sp>
      <p:sp>
        <p:nvSpPr>
          <p:cNvPr id="4" name="Footer Placeholder 3">
            <a:extLst>
              <a:ext uri="{FF2B5EF4-FFF2-40B4-BE49-F238E27FC236}">
                <a16:creationId xmlns:a16="http://schemas.microsoft.com/office/drawing/2014/main" id="{C1F84923-3C31-48BF-3DA8-56573DF87F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BC6A7B-89FF-65DF-0C02-D979A2A29B34}"/>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15430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9B74A-2CA4-8610-BA81-F7A022783F74}"/>
              </a:ext>
            </a:extLst>
          </p:cNvPr>
          <p:cNvSpPr>
            <a:spLocks noGrp="1"/>
          </p:cNvSpPr>
          <p:nvPr>
            <p:ph type="dt" sz="half" idx="10"/>
          </p:nvPr>
        </p:nvSpPr>
        <p:spPr/>
        <p:txBody>
          <a:bodyPr/>
          <a:lstStyle/>
          <a:p>
            <a:fld id="{6A33413C-AEC9-4C89-B690-BC14B2CA73D0}" type="datetimeFigureOut">
              <a:rPr lang="en-US" smtClean="0"/>
              <a:t>6/22/2023</a:t>
            </a:fld>
            <a:endParaRPr lang="en-US"/>
          </a:p>
        </p:txBody>
      </p:sp>
      <p:sp>
        <p:nvSpPr>
          <p:cNvPr id="3" name="Footer Placeholder 2">
            <a:extLst>
              <a:ext uri="{FF2B5EF4-FFF2-40B4-BE49-F238E27FC236}">
                <a16:creationId xmlns:a16="http://schemas.microsoft.com/office/drawing/2014/main" id="{DD5E9532-C114-4F06-CF73-DDF9A00C6C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AE1C0F-E90D-8553-B4A5-48956B315219}"/>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5064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431A-1FCE-06F1-6435-3BC8CF327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B1503E-8D92-F44B-9722-74C20DB181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255D98-58BF-B8D5-C928-DAF30E7E2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2CBB4-5BF6-742F-C827-FEA716CF3AFB}"/>
              </a:ext>
            </a:extLst>
          </p:cNvPr>
          <p:cNvSpPr>
            <a:spLocks noGrp="1"/>
          </p:cNvSpPr>
          <p:nvPr>
            <p:ph type="dt" sz="half" idx="10"/>
          </p:nvPr>
        </p:nvSpPr>
        <p:spPr/>
        <p:txBody>
          <a:bodyPr/>
          <a:lstStyle/>
          <a:p>
            <a:fld id="{6A33413C-AEC9-4C89-B690-BC14B2CA73D0}" type="datetimeFigureOut">
              <a:rPr lang="en-US" smtClean="0"/>
              <a:t>6/22/2023</a:t>
            </a:fld>
            <a:endParaRPr lang="en-US"/>
          </a:p>
        </p:txBody>
      </p:sp>
      <p:sp>
        <p:nvSpPr>
          <p:cNvPr id="6" name="Footer Placeholder 5">
            <a:extLst>
              <a:ext uri="{FF2B5EF4-FFF2-40B4-BE49-F238E27FC236}">
                <a16:creationId xmlns:a16="http://schemas.microsoft.com/office/drawing/2014/main" id="{C01488EE-7365-C301-AF05-153891C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AF5EA-90C8-5927-6839-4251BEE250F7}"/>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321203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AA97-1399-EDF1-6BE1-4C0050E63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48ECF8-C892-4B60-A812-8ADEEB7CE0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F9A270-10F5-CA29-EA4C-001E75F97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65665E-BBE5-17E2-5466-97BAC4027604}"/>
              </a:ext>
            </a:extLst>
          </p:cNvPr>
          <p:cNvSpPr>
            <a:spLocks noGrp="1"/>
          </p:cNvSpPr>
          <p:nvPr>
            <p:ph type="dt" sz="half" idx="10"/>
          </p:nvPr>
        </p:nvSpPr>
        <p:spPr/>
        <p:txBody>
          <a:bodyPr/>
          <a:lstStyle/>
          <a:p>
            <a:fld id="{6A33413C-AEC9-4C89-B690-BC14B2CA73D0}" type="datetimeFigureOut">
              <a:rPr lang="en-US" smtClean="0"/>
              <a:t>6/22/2023</a:t>
            </a:fld>
            <a:endParaRPr lang="en-US"/>
          </a:p>
        </p:txBody>
      </p:sp>
      <p:sp>
        <p:nvSpPr>
          <p:cNvPr id="6" name="Footer Placeholder 5">
            <a:extLst>
              <a:ext uri="{FF2B5EF4-FFF2-40B4-BE49-F238E27FC236}">
                <a16:creationId xmlns:a16="http://schemas.microsoft.com/office/drawing/2014/main" id="{DC66C724-1485-4449-FF56-A8A838409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A52E1B-D41B-6AC1-6EF9-9DE0FF1C4B0A}"/>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404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06A288-D5BB-8D21-E054-0DE7FA363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87FE2D-116C-52ED-6577-03E2CF123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4CACC-622A-E66B-1D92-56A204B7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33413C-AEC9-4C89-B690-BC14B2CA73D0}" type="datetimeFigureOut">
              <a:rPr lang="en-US" smtClean="0"/>
              <a:t>6/22/2023</a:t>
            </a:fld>
            <a:endParaRPr lang="en-US"/>
          </a:p>
        </p:txBody>
      </p:sp>
      <p:sp>
        <p:nvSpPr>
          <p:cNvPr id="5" name="Footer Placeholder 4">
            <a:extLst>
              <a:ext uri="{FF2B5EF4-FFF2-40B4-BE49-F238E27FC236}">
                <a16:creationId xmlns:a16="http://schemas.microsoft.com/office/drawing/2014/main" id="{8349FEE8-0480-4CB8-DC02-AB1F2F712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B7B53C-1773-F814-42B3-6A32AB4B3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C7F36-1FD4-442E-ADA5-A28FE1BA3ED9}" type="slidenum">
              <a:rPr lang="en-US" smtClean="0"/>
              <a:t>‹#›</a:t>
            </a:fld>
            <a:endParaRPr lang="en-US"/>
          </a:p>
        </p:txBody>
      </p:sp>
    </p:spTree>
    <p:extLst>
      <p:ext uri="{BB962C8B-B14F-4D97-AF65-F5344CB8AC3E}">
        <p14:creationId xmlns:p14="http://schemas.microsoft.com/office/powerpoint/2010/main" val="1785770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tapi.co/" TargetMode="External"/><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hyperlink" Target="https://github.com/dennisbakhuis/wookieepediascience" TargetMode="External"/><Relationship Id="rId4" Type="http://schemas.openxmlformats.org/officeDocument/2006/relationships/hyperlink" Target="https://starwars.fandom.com/wiki/Main_Pag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cartoon&#10;&#10;Description automatically generated">
            <a:extLst>
              <a:ext uri="{FF2B5EF4-FFF2-40B4-BE49-F238E27FC236}">
                <a16:creationId xmlns:a16="http://schemas.microsoft.com/office/drawing/2014/main" id="{E7962652-9BFC-2E6A-2ACC-414CCF0DF700}"/>
              </a:ext>
            </a:extLst>
          </p:cNvPr>
          <p:cNvPicPr>
            <a:picLocks noChangeAspect="1"/>
          </p:cNvPicPr>
          <p:nvPr/>
        </p:nvPicPr>
        <p:blipFill rotWithShape="1">
          <a:blip r:embed="rId2">
            <a:extLst>
              <a:ext uri="{28A0092B-C50C-407E-A947-70E740481C1C}">
                <a14:useLocalDpi xmlns:a14="http://schemas.microsoft.com/office/drawing/2010/main" val="0"/>
              </a:ext>
            </a:extLst>
          </a:blip>
          <a:srcRect l="5" t="558" r="21751"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549B1C-0D80-CE18-E1DB-3A3438AF171F}"/>
              </a:ext>
            </a:extLst>
          </p:cNvPr>
          <p:cNvSpPr>
            <a:spLocks noGrp="1"/>
          </p:cNvSpPr>
          <p:nvPr>
            <p:ph type="ctrTitle"/>
          </p:nvPr>
        </p:nvSpPr>
        <p:spPr>
          <a:xfrm>
            <a:off x="477981" y="1122363"/>
            <a:ext cx="4023360" cy="3204134"/>
          </a:xfrm>
        </p:spPr>
        <p:txBody>
          <a:bodyPr anchor="b">
            <a:normAutofit/>
          </a:bodyPr>
          <a:lstStyle/>
          <a:p>
            <a:pPr algn="l"/>
            <a:r>
              <a:rPr lang="en-US" sz="4800" dirty="0"/>
              <a:t>Star Trek VS Star Wars</a:t>
            </a:r>
          </a:p>
        </p:txBody>
      </p:sp>
      <p:sp>
        <p:nvSpPr>
          <p:cNvPr id="3" name="Subtitle 2">
            <a:extLst>
              <a:ext uri="{FF2B5EF4-FFF2-40B4-BE49-F238E27FC236}">
                <a16:creationId xmlns:a16="http://schemas.microsoft.com/office/drawing/2014/main" id="{E4E8B2AF-3AFD-D5F6-BB0C-DDAD329D69FD}"/>
              </a:ext>
            </a:extLst>
          </p:cNvPr>
          <p:cNvSpPr>
            <a:spLocks noGrp="1"/>
          </p:cNvSpPr>
          <p:nvPr>
            <p:ph type="subTitle" idx="1"/>
          </p:nvPr>
        </p:nvSpPr>
        <p:spPr>
          <a:xfrm>
            <a:off x="477980" y="4872922"/>
            <a:ext cx="4023359" cy="1208141"/>
          </a:xfrm>
        </p:spPr>
        <p:txBody>
          <a:bodyPr>
            <a:normAutofit fontScale="92500" lnSpcReduction="20000"/>
          </a:bodyPr>
          <a:lstStyle/>
          <a:p>
            <a:pPr algn="l"/>
            <a:r>
              <a:rPr lang="en-US" sz="2000" dirty="0"/>
              <a:t>Which Universe Has Better Data?</a:t>
            </a:r>
          </a:p>
          <a:p>
            <a:pPr algn="l"/>
            <a:r>
              <a:rPr lang="en-US" sz="1500" dirty="0"/>
              <a:t>Wes Ward</a:t>
            </a:r>
          </a:p>
          <a:p>
            <a:pPr algn="l"/>
            <a:r>
              <a:rPr lang="en-US" sz="1500" dirty="0"/>
              <a:t>Capstone for Nashville Software School</a:t>
            </a:r>
          </a:p>
          <a:p>
            <a:pPr algn="l"/>
            <a:r>
              <a:rPr lang="en-US" sz="1500" dirty="0"/>
              <a:t>Data Analytics/DA8</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93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par>
                                <p:cTn id="23" presetID="10" presetClass="entr" presetSubtype="0" fill="hold" grpId="0" nodeType="withEffect">
                                  <p:stCondLst>
                                    <p:cond delay="1000"/>
                                  </p:stCondLst>
                                  <p:iterate>
                                    <p:tmPct val="10000"/>
                                  </p:iterate>
                                  <p:childTnLst>
                                    <p:set>
                                      <p:cBhvr>
                                        <p:cTn id="24" dur="1" fill="hold">
                                          <p:stCondLst>
                                            <p:cond delay="0"/>
                                          </p:stCondLst>
                                        </p:cTn>
                                        <p:tgtEl>
                                          <p:spTgt spid="2"/>
                                        </p:tgtEl>
                                        <p:attrNameLst>
                                          <p:attrName>style.visibility</p:attrName>
                                        </p:attrNameLst>
                                      </p:cBhvr>
                                      <p:to>
                                        <p:strVal val="visible"/>
                                      </p:to>
                                    </p:set>
                                    <p:animEffect transition="in" filter="fade">
                                      <p:cBhvr>
                                        <p:cTn id="2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5" name="Picture 14" descr="A picture containing constellation, space, galaxy, astronomy&#10;&#10;Description automatically generated">
            <a:extLst>
              <a:ext uri="{FF2B5EF4-FFF2-40B4-BE49-F238E27FC236}">
                <a16:creationId xmlns:a16="http://schemas.microsoft.com/office/drawing/2014/main" id="{3E09CCF8-22FD-9C45-CD68-1931667CF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447637" y="0"/>
            <a:ext cx="6816436" cy="923330"/>
          </a:xfrm>
          <a:prstGeom prst="rect">
            <a:avLst/>
          </a:prstGeom>
          <a:noFill/>
        </p:spPr>
        <p:txBody>
          <a:bodyPr wrap="square" rtlCol="0">
            <a:spAutoFit/>
          </a:bodyPr>
          <a:lstStyle/>
          <a:p>
            <a:r>
              <a:rPr lang="en-US" sz="5400" dirty="0">
                <a:solidFill>
                  <a:schemeClr val="bg1"/>
                </a:solidFill>
              </a:rPr>
              <a:t>Character Observations </a:t>
            </a:r>
          </a:p>
        </p:txBody>
      </p:sp>
      <p:pic>
        <p:nvPicPr>
          <p:cNvPr id="3" name="Picture 2" descr="A person and person in clothing&#10;&#10;Description automatically generated with low confidence">
            <a:extLst>
              <a:ext uri="{FF2B5EF4-FFF2-40B4-BE49-F238E27FC236}">
                <a16:creationId xmlns:a16="http://schemas.microsoft.com/office/drawing/2014/main" id="{DE7E2925-0BB0-C026-3D8E-CEB60985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58" y="1023078"/>
            <a:ext cx="4872182" cy="2657764"/>
          </a:xfrm>
          <a:prstGeom prst="rect">
            <a:avLst/>
          </a:prstGeom>
        </p:spPr>
      </p:pic>
      <p:pic>
        <p:nvPicPr>
          <p:cNvPr id="10" name="Picture 9" descr="A cartoon of a person with red hair and a black cape&#10;&#10;Description automatically generated with low confidence">
            <a:extLst>
              <a:ext uri="{FF2B5EF4-FFF2-40B4-BE49-F238E27FC236}">
                <a16:creationId xmlns:a16="http://schemas.microsoft.com/office/drawing/2014/main" id="{24F5FEB8-7380-263D-8420-46B137188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162" y="4418867"/>
            <a:ext cx="1472512" cy="1908256"/>
          </a:xfrm>
          <a:prstGeom prst="rect">
            <a:avLst/>
          </a:prstGeom>
        </p:spPr>
      </p:pic>
      <p:pic>
        <p:nvPicPr>
          <p:cNvPr id="12" name="Picture 11" descr="A picture containing clothing, person, human face, outdoor&#10;&#10;Description automatically generated">
            <a:extLst>
              <a:ext uri="{FF2B5EF4-FFF2-40B4-BE49-F238E27FC236}">
                <a16:creationId xmlns:a16="http://schemas.microsoft.com/office/drawing/2014/main" id="{B1CE0EAC-53F9-DF78-1779-7A5EB06C6C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6418" y="2439133"/>
            <a:ext cx="2285430" cy="1782925"/>
          </a:xfrm>
          <a:prstGeom prst="rect">
            <a:avLst/>
          </a:prstGeom>
        </p:spPr>
      </p:pic>
      <p:pic>
        <p:nvPicPr>
          <p:cNvPr id="14" name="Picture 13" descr="A person holding an object&#10;&#10;Description automatically generated">
            <a:extLst>
              <a:ext uri="{FF2B5EF4-FFF2-40B4-BE49-F238E27FC236}">
                <a16:creationId xmlns:a16="http://schemas.microsoft.com/office/drawing/2014/main" id="{0B2D30B3-FAE2-C3C6-2E08-28BBBC4953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3736" y="4418867"/>
            <a:ext cx="1658112" cy="1679448"/>
          </a:xfrm>
          <a:prstGeom prst="rect">
            <a:avLst/>
          </a:prstGeom>
        </p:spPr>
      </p:pic>
      <p:sp>
        <p:nvSpPr>
          <p:cNvPr id="16" name="TextBox 15">
            <a:extLst>
              <a:ext uri="{FF2B5EF4-FFF2-40B4-BE49-F238E27FC236}">
                <a16:creationId xmlns:a16="http://schemas.microsoft.com/office/drawing/2014/main" id="{E0302D71-3B8E-8F60-1831-6BA26BBE1F78}"/>
              </a:ext>
            </a:extLst>
          </p:cNvPr>
          <p:cNvSpPr txBox="1"/>
          <p:nvPr/>
        </p:nvSpPr>
        <p:spPr>
          <a:xfrm>
            <a:off x="1016000" y="3983966"/>
            <a:ext cx="3768436" cy="923330"/>
          </a:xfrm>
          <a:prstGeom prst="rect">
            <a:avLst/>
          </a:prstGeom>
          <a:noFill/>
        </p:spPr>
        <p:txBody>
          <a:bodyPr wrap="square" rtlCol="0">
            <a:spAutoFit/>
          </a:bodyPr>
          <a:lstStyle/>
          <a:p>
            <a:r>
              <a:rPr lang="en-US" dirty="0">
                <a:solidFill>
                  <a:schemeClr val="bg1"/>
                </a:solidFill>
              </a:rPr>
              <a:t>Star Trek characters are easily categorized as manly men, diminutive women, or alien.</a:t>
            </a:r>
          </a:p>
        </p:txBody>
      </p:sp>
      <p:sp>
        <p:nvSpPr>
          <p:cNvPr id="18" name="TextBox 17">
            <a:extLst>
              <a:ext uri="{FF2B5EF4-FFF2-40B4-BE49-F238E27FC236}">
                <a16:creationId xmlns:a16="http://schemas.microsoft.com/office/drawing/2014/main" id="{47968C8D-2042-4782-79A9-350FAADD5BCD}"/>
              </a:ext>
            </a:extLst>
          </p:cNvPr>
          <p:cNvSpPr txBox="1"/>
          <p:nvPr/>
        </p:nvSpPr>
        <p:spPr>
          <a:xfrm>
            <a:off x="7663412" y="1120139"/>
            <a:ext cx="3768436" cy="1477328"/>
          </a:xfrm>
          <a:prstGeom prst="rect">
            <a:avLst/>
          </a:prstGeom>
          <a:noFill/>
        </p:spPr>
        <p:txBody>
          <a:bodyPr wrap="square" rtlCol="0">
            <a:spAutoFit/>
          </a:bodyPr>
          <a:lstStyle/>
          <a:p>
            <a:r>
              <a:rPr lang="en-US" dirty="0">
                <a:solidFill>
                  <a:schemeClr val="bg1"/>
                </a:solidFill>
              </a:rPr>
              <a:t>Star Wars is primarily male characters, but female characters are not damsels in distress. They typically have equal footing and standing as male characters. </a:t>
            </a:r>
          </a:p>
        </p:txBody>
      </p:sp>
      <p:sp>
        <p:nvSpPr>
          <p:cNvPr id="19" name="TextBox 18">
            <a:extLst>
              <a:ext uri="{FF2B5EF4-FFF2-40B4-BE49-F238E27FC236}">
                <a16:creationId xmlns:a16="http://schemas.microsoft.com/office/drawing/2014/main" id="{7292F4A8-E326-3C58-983A-2D991BB48BF0}"/>
              </a:ext>
            </a:extLst>
          </p:cNvPr>
          <p:cNvSpPr txBox="1"/>
          <p:nvPr/>
        </p:nvSpPr>
        <p:spPr>
          <a:xfrm>
            <a:off x="4247637" y="5423131"/>
            <a:ext cx="3676072" cy="923330"/>
          </a:xfrm>
          <a:prstGeom prst="rect">
            <a:avLst/>
          </a:prstGeom>
          <a:noFill/>
        </p:spPr>
        <p:txBody>
          <a:bodyPr wrap="square" rtlCol="0">
            <a:spAutoFit/>
          </a:bodyPr>
          <a:lstStyle/>
          <a:p>
            <a:pPr algn="r"/>
            <a:r>
              <a:rPr lang="en-US" dirty="0">
                <a:solidFill>
                  <a:schemeClr val="bg1"/>
                </a:solidFill>
              </a:rPr>
              <a:t>While there are not many, non-binary characters are also integral to the Star Wars universe.</a:t>
            </a:r>
          </a:p>
        </p:txBody>
      </p:sp>
    </p:spTree>
    <p:extLst>
      <p:ext uri="{BB962C8B-B14F-4D97-AF65-F5344CB8AC3E}">
        <p14:creationId xmlns:p14="http://schemas.microsoft.com/office/powerpoint/2010/main" val="192865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89575" y="0"/>
            <a:ext cx="4524865" cy="923330"/>
          </a:xfrm>
          <a:prstGeom prst="rect">
            <a:avLst/>
          </a:prstGeom>
          <a:noFill/>
        </p:spPr>
        <p:txBody>
          <a:bodyPr wrap="square" rtlCol="0">
            <a:spAutoFit/>
          </a:bodyPr>
          <a:lstStyle/>
          <a:p>
            <a:r>
              <a:rPr lang="en-US" sz="5400" dirty="0">
                <a:solidFill>
                  <a:schemeClr val="bg1"/>
                </a:solidFill>
              </a:rPr>
              <a:t>Species Data </a:t>
            </a:r>
          </a:p>
        </p:txBody>
      </p:sp>
      <p:sp>
        <p:nvSpPr>
          <p:cNvPr id="5" name="TextBox 4">
            <a:extLst>
              <a:ext uri="{FF2B5EF4-FFF2-40B4-BE49-F238E27FC236}">
                <a16:creationId xmlns:a16="http://schemas.microsoft.com/office/drawing/2014/main" id="{818D57BC-F5DD-C1BD-5292-F4CBE303C8A1}"/>
              </a:ext>
            </a:extLst>
          </p:cNvPr>
          <p:cNvSpPr txBox="1"/>
          <p:nvPr/>
        </p:nvSpPr>
        <p:spPr>
          <a:xfrm>
            <a:off x="2210156" y="1477531"/>
            <a:ext cx="3158837" cy="4062651"/>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Many fields to categorize </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Warp Capable</a:t>
            </a:r>
          </a:p>
          <a:p>
            <a:pPr marL="285750" indent="-285750">
              <a:buFont typeface="Arial" panose="020B0604020202020204" pitchFamily="34" charset="0"/>
              <a:buChar char="•"/>
            </a:pPr>
            <a:r>
              <a:rPr lang="en-US" dirty="0">
                <a:solidFill>
                  <a:schemeClr val="bg1"/>
                </a:solidFill>
              </a:rPr>
              <a:t>Extra Galactic</a:t>
            </a:r>
          </a:p>
          <a:p>
            <a:pPr marL="285750" indent="-285750">
              <a:buFont typeface="Arial" panose="020B0604020202020204" pitchFamily="34" charset="0"/>
              <a:buChar char="•"/>
            </a:pPr>
            <a:r>
              <a:rPr lang="en-US" dirty="0">
                <a:solidFill>
                  <a:schemeClr val="bg1"/>
                </a:solidFill>
              </a:rPr>
              <a:t>Spaceborne</a:t>
            </a:r>
          </a:p>
          <a:p>
            <a:pPr marL="285750" indent="-285750">
              <a:buFont typeface="Arial" panose="020B0604020202020204" pitchFamily="34" charset="0"/>
              <a:buChar char="•"/>
            </a:pPr>
            <a:r>
              <a:rPr lang="en-US" dirty="0">
                <a:solidFill>
                  <a:schemeClr val="bg1"/>
                </a:solidFill>
              </a:rPr>
              <a:t>Humanoid</a:t>
            </a:r>
          </a:p>
          <a:p>
            <a:pPr marL="285750" indent="-285750">
              <a:buFont typeface="Arial" panose="020B0604020202020204" pitchFamily="34" charset="0"/>
              <a:buChar char="•"/>
            </a:pPr>
            <a:r>
              <a:rPr lang="en-US" dirty="0" err="1">
                <a:solidFill>
                  <a:schemeClr val="bg1"/>
                </a:solidFill>
              </a:rPr>
              <a:t>Reptillian</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Non-corporeal</a:t>
            </a:r>
          </a:p>
          <a:p>
            <a:pPr marL="285750" indent="-285750">
              <a:buFont typeface="Arial" panose="020B0604020202020204" pitchFamily="34" charset="0"/>
              <a:buChar char="•"/>
            </a:pPr>
            <a:r>
              <a:rPr lang="en-US" dirty="0" err="1">
                <a:solidFill>
                  <a:schemeClr val="bg1"/>
                </a:solidFill>
              </a:rPr>
              <a:t>Transdimensional</a:t>
            </a:r>
            <a:endParaRPr lang="en-US" dirty="0">
              <a:solidFill>
                <a:schemeClr val="bg1"/>
              </a:solidFill>
            </a:endParaRPr>
          </a:p>
          <a:p>
            <a:r>
              <a:rPr lang="en-US" dirty="0">
                <a:solidFill>
                  <a:schemeClr val="bg1"/>
                </a:solidFill>
              </a:rPr>
              <a:t>The majority of these are Booleans, and there are no other physical descriptions.</a:t>
            </a:r>
          </a:p>
        </p:txBody>
      </p:sp>
      <p:sp>
        <p:nvSpPr>
          <p:cNvPr id="6" name="TextBox 5">
            <a:extLst>
              <a:ext uri="{FF2B5EF4-FFF2-40B4-BE49-F238E27FC236}">
                <a16:creationId xmlns:a16="http://schemas.microsoft.com/office/drawing/2014/main" id="{B6A280AC-2864-6A83-217A-53F056DAD750}"/>
              </a:ext>
            </a:extLst>
          </p:cNvPr>
          <p:cNvSpPr txBox="1"/>
          <p:nvPr/>
        </p:nvSpPr>
        <p:spPr>
          <a:xfrm>
            <a:off x="6984226" y="1510002"/>
            <a:ext cx="4007428" cy="3785652"/>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Many fields to describe Characters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Average Height</a:t>
            </a:r>
          </a:p>
          <a:p>
            <a:pPr marL="285750" indent="-285750">
              <a:buFont typeface="Arial" panose="020B0604020202020204" pitchFamily="34" charset="0"/>
              <a:buChar char="•"/>
            </a:pPr>
            <a:r>
              <a:rPr lang="en-US" dirty="0">
                <a:solidFill>
                  <a:schemeClr val="bg1"/>
                </a:solidFill>
              </a:rPr>
              <a:t>Skin Colors</a:t>
            </a:r>
          </a:p>
          <a:p>
            <a:pPr marL="285750" indent="-285750">
              <a:buFont typeface="Arial" panose="020B0604020202020204" pitchFamily="34" charset="0"/>
              <a:buChar char="•"/>
            </a:pPr>
            <a:r>
              <a:rPr lang="en-US" dirty="0">
                <a:solidFill>
                  <a:schemeClr val="bg1"/>
                </a:solidFill>
              </a:rPr>
              <a:t>Hair Colors</a:t>
            </a:r>
          </a:p>
          <a:p>
            <a:pPr marL="285750" indent="-285750">
              <a:buFont typeface="Arial" panose="020B0604020202020204" pitchFamily="34" charset="0"/>
              <a:buChar char="•"/>
            </a:pPr>
            <a:r>
              <a:rPr lang="en-US" dirty="0">
                <a:solidFill>
                  <a:schemeClr val="bg1"/>
                </a:solidFill>
              </a:rPr>
              <a:t>Eye Colors</a:t>
            </a:r>
          </a:p>
          <a:p>
            <a:pPr marL="285750" indent="-285750">
              <a:buFont typeface="Arial" panose="020B0604020202020204" pitchFamily="34" charset="0"/>
              <a:buChar char="•"/>
            </a:pPr>
            <a:r>
              <a:rPr lang="en-US" dirty="0">
                <a:solidFill>
                  <a:schemeClr val="bg1"/>
                </a:solidFill>
              </a:rPr>
              <a:t>Distinctions (tendrils, face painting, horns, </a:t>
            </a:r>
            <a:r>
              <a:rPr lang="en-US" dirty="0" err="1">
                <a:solidFill>
                  <a:schemeClr val="bg1"/>
                </a:solidFill>
              </a:rPr>
              <a:t>etc</a:t>
            </a:r>
            <a:r>
              <a:rPr lang="en-US" dirty="0">
                <a:solidFill>
                  <a:schemeClr val="bg1"/>
                </a:solidFill>
              </a:rPr>
              <a:t>)</a:t>
            </a:r>
          </a:p>
          <a:p>
            <a:pPr marL="285750" indent="-285750">
              <a:buFont typeface="Arial" panose="020B0604020202020204" pitchFamily="34" charset="0"/>
              <a:buChar char="•"/>
            </a:pPr>
            <a:r>
              <a:rPr lang="en-US" dirty="0">
                <a:solidFill>
                  <a:schemeClr val="bg1"/>
                </a:solidFill>
              </a:rPr>
              <a:t>Social/Cultural Distinctions</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r>
              <a:rPr lang="en-US" dirty="0">
                <a:solidFill>
                  <a:schemeClr val="bg1"/>
                </a:solidFill>
              </a:rPr>
              <a:t>There are lots of descriptions, and very difficult to group together.</a:t>
            </a:r>
          </a:p>
        </p:txBody>
      </p:sp>
    </p:spTree>
    <p:extLst>
      <p:ext uri="{BB962C8B-B14F-4D97-AF65-F5344CB8AC3E}">
        <p14:creationId xmlns:p14="http://schemas.microsoft.com/office/powerpoint/2010/main" val="1302071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68447" y="1524734"/>
            <a:ext cx="422842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has 759 total species listed, of which, 501 were sentient.</a:t>
            </a:r>
          </a:p>
          <a:p>
            <a:pPr marL="285750" indent="-285750">
              <a:buFont typeface="Arial" panose="020B0604020202020204" pitchFamily="34" charset="0"/>
              <a:buChar char="•"/>
            </a:pPr>
            <a:r>
              <a:rPr lang="en-US" sz="2400" dirty="0">
                <a:solidFill>
                  <a:schemeClr val="bg1"/>
                </a:solidFill>
              </a:rPr>
              <a:t>Star Wars has 1051 total species listed, of which 422 were sentient.</a:t>
            </a:r>
          </a:p>
          <a:p>
            <a:pPr marL="285750" indent="-285750">
              <a:buFont typeface="Arial" panose="020B0604020202020204" pitchFamily="34" charset="0"/>
              <a:buChar char="•"/>
            </a:pPr>
            <a:r>
              <a:rPr lang="en-US" sz="2400" dirty="0">
                <a:solidFill>
                  <a:schemeClr val="bg1"/>
                </a:solidFill>
              </a:rPr>
              <a:t>Star Trek information had to compiled by determining humanoid and warp capable.</a:t>
            </a:r>
          </a:p>
          <a:p>
            <a:pPr marL="285750" indent="-285750">
              <a:buFont typeface="Arial" panose="020B0604020202020204" pitchFamily="34" charset="0"/>
              <a:buChar char="•"/>
            </a:pPr>
            <a:r>
              <a:rPr lang="en-US" sz="2400" dirty="0">
                <a:solidFill>
                  <a:schemeClr val="bg1"/>
                </a:solidFill>
              </a:rPr>
              <a:t>Star Wars involved cleaning data.</a:t>
            </a:r>
          </a:p>
        </p:txBody>
      </p:sp>
      <p:pic>
        <p:nvPicPr>
          <p:cNvPr id="5" name="Picture 4" descr="A picture containing text, screenshot, rectangle, diagram&#10;&#10;Description automatically generated">
            <a:extLst>
              <a:ext uri="{FF2B5EF4-FFF2-40B4-BE49-F238E27FC236}">
                <a16:creationId xmlns:a16="http://schemas.microsoft.com/office/drawing/2014/main" id="{45C2EE87-64BA-6E47-7CA7-7427532B0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101" y="1622546"/>
            <a:ext cx="5221234" cy="3959360"/>
          </a:xfrm>
          <a:prstGeom prst="rect">
            <a:avLst/>
          </a:prstGeom>
        </p:spPr>
      </p:pic>
    </p:spTree>
    <p:extLst>
      <p:ext uri="{BB962C8B-B14F-4D97-AF65-F5344CB8AC3E}">
        <p14:creationId xmlns:p14="http://schemas.microsoft.com/office/powerpoint/2010/main" val="162482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255"/>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272007" y="2007106"/>
            <a:ext cx="422842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has 66% of all species as sentient, where Star Wars is less than half.  </a:t>
            </a:r>
          </a:p>
          <a:p>
            <a:pPr marL="285750" indent="-285750">
              <a:buFont typeface="Arial" panose="020B0604020202020204" pitchFamily="34" charset="0"/>
              <a:buChar char="•"/>
            </a:pPr>
            <a:r>
              <a:rPr lang="en-US" sz="2400" dirty="0">
                <a:solidFill>
                  <a:schemeClr val="bg1"/>
                </a:solidFill>
              </a:rPr>
              <a:t>Star Trek information had to compiled by determining humanoid and warp capable.</a:t>
            </a:r>
          </a:p>
          <a:p>
            <a:pPr marL="285750" indent="-285750">
              <a:buFont typeface="Arial" panose="020B0604020202020204" pitchFamily="34" charset="0"/>
              <a:buChar char="•"/>
            </a:pPr>
            <a:r>
              <a:rPr lang="en-US" sz="2400" dirty="0">
                <a:solidFill>
                  <a:schemeClr val="bg1"/>
                </a:solidFill>
              </a:rPr>
              <a:t>Star Wars involved cleaning data.</a:t>
            </a:r>
          </a:p>
        </p:txBody>
      </p:sp>
      <p:pic>
        <p:nvPicPr>
          <p:cNvPr id="3" name="Picture 2" descr="A blue and orange pie chart&#10;&#10;Description automatically generated with medium confidence">
            <a:extLst>
              <a:ext uri="{FF2B5EF4-FFF2-40B4-BE49-F238E27FC236}">
                <a16:creationId xmlns:a16="http://schemas.microsoft.com/office/drawing/2014/main" id="{C34CB9A6-BE8C-30A5-E1B6-C510D59D1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25" y="1731927"/>
            <a:ext cx="3228173" cy="3394146"/>
          </a:xfrm>
          <a:prstGeom prst="rect">
            <a:avLst/>
          </a:prstGeom>
        </p:spPr>
      </p:pic>
      <p:pic>
        <p:nvPicPr>
          <p:cNvPr id="9" name="Picture 8" descr="A blue and orange pie chart&#10;&#10;Description automatically generated with medium confidence">
            <a:extLst>
              <a:ext uri="{FF2B5EF4-FFF2-40B4-BE49-F238E27FC236}">
                <a16:creationId xmlns:a16="http://schemas.microsoft.com/office/drawing/2014/main" id="{66CC3564-D3D5-400E-1BA1-327A35138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6218" y="1731927"/>
            <a:ext cx="3228173" cy="3394146"/>
          </a:xfrm>
          <a:prstGeom prst="rect">
            <a:avLst/>
          </a:prstGeom>
        </p:spPr>
      </p:pic>
    </p:spTree>
    <p:extLst>
      <p:ext uri="{BB962C8B-B14F-4D97-AF65-F5344CB8AC3E}">
        <p14:creationId xmlns:p14="http://schemas.microsoft.com/office/powerpoint/2010/main" val="1922306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49"/>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222446" y="1446915"/>
            <a:ext cx="4228425"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Why does this matter? </a:t>
            </a:r>
          </a:p>
          <a:p>
            <a:pPr marL="285750" indent="-285750">
              <a:buFont typeface="Arial" panose="020B0604020202020204" pitchFamily="34" charset="0"/>
              <a:buChar char="•"/>
            </a:pPr>
            <a:r>
              <a:rPr lang="en-US" sz="2400" dirty="0">
                <a:solidFill>
                  <a:schemeClr val="bg1"/>
                </a:solidFill>
              </a:rPr>
              <a:t>Star Trek deals with species it can interact with on an intellectual level.</a:t>
            </a:r>
          </a:p>
          <a:p>
            <a:pPr marL="285750" indent="-285750">
              <a:buFont typeface="Arial" panose="020B0604020202020204" pitchFamily="34" charset="0"/>
              <a:buChar char="•"/>
            </a:pPr>
            <a:r>
              <a:rPr lang="en-US" sz="2400" dirty="0">
                <a:solidFill>
                  <a:schemeClr val="bg1"/>
                </a:solidFill>
              </a:rPr>
              <a:t>Star Wars is more “realistic” with farming, exploring flora and fauna of planetary bodies.</a:t>
            </a:r>
          </a:p>
          <a:p>
            <a:pPr marL="285750" indent="-285750">
              <a:buFont typeface="Arial" panose="020B0604020202020204" pitchFamily="34" charset="0"/>
              <a:buChar char="•"/>
            </a:pPr>
            <a:r>
              <a:rPr lang="en-US" sz="2400" dirty="0">
                <a:solidFill>
                  <a:schemeClr val="bg1"/>
                </a:solidFill>
              </a:rPr>
              <a:t>Both also have species fans would rather forget.</a:t>
            </a:r>
          </a:p>
        </p:txBody>
      </p:sp>
      <p:pic>
        <p:nvPicPr>
          <p:cNvPr id="17" name="Picture 16" descr="A picture containing human face, portrait, forehead, person&#10;&#10;Description automatically generated">
            <a:extLst>
              <a:ext uri="{FF2B5EF4-FFF2-40B4-BE49-F238E27FC236}">
                <a16:creationId xmlns:a16="http://schemas.microsoft.com/office/drawing/2014/main" id="{57F0B32A-C861-9827-747A-4FE1A4D9F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754" y="1001598"/>
            <a:ext cx="3236536" cy="2427402"/>
          </a:xfrm>
          <a:prstGeom prst="rect">
            <a:avLst/>
          </a:prstGeom>
        </p:spPr>
      </p:pic>
      <p:pic>
        <p:nvPicPr>
          <p:cNvPr id="19" name="Picture 18" descr="A cartoon of a rabbit and a person&#10;&#10;Description automatically generated with low confidence">
            <a:extLst>
              <a:ext uri="{FF2B5EF4-FFF2-40B4-BE49-F238E27FC236}">
                <a16:creationId xmlns:a16="http://schemas.microsoft.com/office/drawing/2014/main" id="{AB683306-5C81-2EA6-706C-FCCE38CE0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696" y="1001598"/>
            <a:ext cx="1446899" cy="2118674"/>
          </a:xfrm>
          <a:prstGeom prst="rect">
            <a:avLst/>
          </a:prstGeom>
        </p:spPr>
      </p:pic>
      <p:pic>
        <p:nvPicPr>
          <p:cNvPr id="21" name="Picture 20" descr="A picture containing human face, person, clothing, chest&#10;&#10;Description automatically generated">
            <a:extLst>
              <a:ext uri="{FF2B5EF4-FFF2-40B4-BE49-F238E27FC236}">
                <a16:creationId xmlns:a16="http://schemas.microsoft.com/office/drawing/2014/main" id="{B025E520-D45A-B9C8-A840-99E565162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1754" y="3695362"/>
            <a:ext cx="3654036" cy="2750967"/>
          </a:xfrm>
          <a:prstGeom prst="rect">
            <a:avLst/>
          </a:prstGeom>
        </p:spPr>
      </p:pic>
      <p:pic>
        <p:nvPicPr>
          <p:cNvPr id="23" name="Picture 22" descr="A picture containing fictional character, cartoon, fiction, anime&#10;&#10;Description automatically generated">
            <a:extLst>
              <a:ext uri="{FF2B5EF4-FFF2-40B4-BE49-F238E27FC236}">
                <a16:creationId xmlns:a16="http://schemas.microsoft.com/office/drawing/2014/main" id="{0E0CE283-5B60-A6B4-F5C7-741DC26F17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3385" y="1001598"/>
            <a:ext cx="1693879" cy="2927023"/>
          </a:xfrm>
          <a:prstGeom prst="rect">
            <a:avLst/>
          </a:prstGeom>
        </p:spPr>
      </p:pic>
      <p:pic>
        <p:nvPicPr>
          <p:cNvPr id="25" name="Picture 24" descr="A furry animal in a garment&#10;&#10;Description automatically generated with low confidence">
            <a:extLst>
              <a:ext uri="{FF2B5EF4-FFF2-40B4-BE49-F238E27FC236}">
                <a16:creationId xmlns:a16="http://schemas.microsoft.com/office/drawing/2014/main" id="{8A789C48-D7B7-B502-DD93-FAA33CC3FA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1831" y="4204355"/>
            <a:ext cx="3499212" cy="1885280"/>
          </a:xfrm>
          <a:prstGeom prst="rect">
            <a:avLst/>
          </a:prstGeom>
        </p:spPr>
      </p:pic>
    </p:spTree>
    <p:extLst>
      <p:ext uri="{BB962C8B-B14F-4D97-AF65-F5344CB8AC3E}">
        <p14:creationId xmlns:p14="http://schemas.microsoft.com/office/powerpoint/2010/main" val="1416629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49"/>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1569795" y="0"/>
            <a:ext cx="6964606" cy="923330"/>
          </a:xfrm>
          <a:prstGeom prst="rect">
            <a:avLst/>
          </a:prstGeom>
          <a:noFill/>
        </p:spPr>
        <p:txBody>
          <a:bodyPr wrap="square" rtlCol="0">
            <a:spAutoFit/>
          </a:bodyPr>
          <a:lstStyle/>
          <a:p>
            <a:r>
              <a:rPr lang="en-US" sz="5400" dirty="0">
                <a:solidFill>
                  <a:schemeClr val="bg1"/>
                </a:solidFill>
              </a:rPr>
              <a:t>Non- 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68447" y="739904"/>
            <a:ext cx="422842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There are some similar species.</a:t>
            </a:r>
          </a:p>
          <a:p>
            <a:pPr marL="285750" indent="-285750">
              <a:buFont typeface="Arial" panose="020B0604020202020204" pitchFamily="34" charset="0"/>
              <a:buChar char="•"/>
            </a:pPr>
            <a:r>
              <a:rPr lang="en-US" sz="2400" dirty="0">
                <a:solidFill>
                  <a:schemeClr val="bg1"/>
                </a:solidFill>
              </a:rPr>
              <a:t>There are some out-there species.</a:t>
            </a:r>
          </a:p>
        </p:txBody>
      </p:sp>
      <p:pic>
        <p:nvPicPr>
          <p:cNvPr id="11" name="Picture 10" descr="A screenshot of a video game&#10;&#10;Description automatically generated with low confidence">
            <a:extLst>
              <a:ext uri="{FF2B5EF4-FFF2-40B4-BE49-F238E27FC236}">
                <a16:creationId xmlns:a16="http://schemas.microsoft.com/office/drawing/2014/main" id="{31176CE4-4B5C-249F-91DB-184FB213B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1732" y="892057"/>
            <a:ext cx="5927437" cy="2536943"/>
          </a:xfrm>
          <a:prstGeom prst="rect">
            <a:avLst/>
          </a:prstGeom>
        </p:spPr>
      </p:pic>
      <p:pic>
        <p:nvPicPr>
          <p:cNvPr id="13" name="Picture 12" descr="A picture containing invertebrate, marine invertebrates, octopus, cephalopod&#10;&#10;Description automatically generated">
            <a:extLst>
              <a:ext uri="{FF2B5EF4-FFF2-40B4-BE49-F238E27FC236}">
                <a16:creationId xmlns:a16="http://schemas.microsoft.com/office/drawing/2014/main" id="{DBF3FA09-1ED5-A76C-66B6-D6749A412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1732" y="3640851"/>
            <a:ext cx="6117434" cy="2882497"/>
          </a:xfrm>
          <a:prstGeom prst="rect">
            <a:avLst/>
          </a:prstGeom>
        </p:spPr>
      </p:pic>
      <p:pic>
        <p:nvPicPr>
          <p:cNvPr id="15" name="Picture 14" descr="A jellyfish with long tentacles&#10;&#10;Description automatically generated with low confidence">
            <a:extLst>
              <a:ext uri="{FF2B5EF4-FFF2-40B4-BE49-F238E27FC236}">
                <a16:creationId xmlns:a16="http://schemas.microsoft.com/office/drawing/2014/main" id="{DC721686-01A2-F7F2-20EF-DDD848837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4" y="2858849"/>
            <a:ext cx="1955831" cy="3664499"/>
          </a:xfrm>
          <a:prstGeom prst="rect">
            <a:avLst/>
          </a:prstGeom>
        </p:spPr>
      </p:pic>
      <p:pic>
        <p:nvPicPr>
          <p:cNvPr id="3" name="Picture 2" descr="A person sitting in a pile of furry objects&#10;&#10;Description automatically generated with medium confidence">
            <a:extLst>
              <a:ext uri="{FF2B5EF4-FFF2-40B4-BE49-F238E27FC236}">
                <a16:creationId xmlns:a16="http://schemas.microsoft.com/office/drawing/2014/main" id="{9DF2BF9A-27D5-D8EB-1D7A-B8CABE388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2456" y="2723313"/>
            <a:ext cx="3332375" cy="3332375"/>
          </a:xfrm>
          <a:prstGeom prst="rect">
            <a:avLst/>
          </a:prstGeom>
        </p:spPr>
      </p:pic>
    </p:spTree>
    <p:extLst>
      <p:ext uri="{BB962C8B-B14F-4D97-AF65-F5344CB8AC3E}">
        <p14:creationId xmlns:p14="http://schemas.microsoft.com/office/powerpoint/2010/main" val="183719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2FD6E9-9C52-D5B7-B389-DB6EAC14536D}"/>
              </a:ext>
            </a:extLst>
          </p:cNvPr>
          <p:cNvSpPr txBox="1"/>
          <p:nvPr/>
        </p:nvSpPr>
        <p:spPr>
          <a:xfrm>
            <a:off x="4387272" y="0"/>
            <a:ext cx="3269673" cy="923330"/>
          </a:xfrm>
          <a:prstGeom prst="rect">
            <a:avLst/>
          </a:prstGeom>
          <a:noFill/>
        </p:spPr>
        <p:txBody>
          <a:bodyPr wrap="square" rtlCol="0">
            <a:spAutoFit/>
          </a:bodyPr>
          <a:lstStyle/>
          <a:p>
            <a:r>
              <a:rPr lang="en-US" sz="5400" dirty="0">
                <a:solidFill>
                  <a:schemeClr val="bg1"/>
                </a:solidFill>
              </a:rPr>
              <a:t>Challenges </a:t>
            </a:r>
          </a:p>
        </p:txBody>
      </p:sp>
      <p:sp>
        <p:nvSpPr>
          <p:cNvPr id="5" name="TextBox 4">
            <a:extLst>
              <a:ext uri="{FF2B5EF4-FFF2-40B4-BE49-F238E27FC236}">
                <a16:creationId xmlns:a16="http://schemas.microsoft.com/office/drawing/2014/main" id="{818D57BC-F5DD-C1BD-5292-F4CBE303C8A1}"/>
              </a:ext>
            </a:extLst>
          </p:cNvPr>
          <p:cNvSpPr txBox="1"/>
          <p:nvPr/>
        </p:nvSpPr>
        <p:spPr>
          <a:xfrm>
            <a:off x="1856509" y="2660073"/>
            <a:ext cx="3158837" cy="1477328"/>
          </a:xfrm>
          <a:prstGeom prst="rect">
            <a:avLst/>
          </a:prstGeom>
          <a:noFill/>
        </p:spPr>
        <p:txBody>
          <a:bodyPr wrap="square" rtlCol="0">
            <a:spAutoFit/>
          </a:bodyPr>
          <a:lstStyle/>
          <a:p>
            <a:r>
              <a:rPr lang="en-US" dirty="0">
                <a:solidFill>
                  <a:schemeClr val="bg1"/>
                </a:solidFill>
              </a:rPr>
              <a:t>Star Trek/STAPI Data</a:t>
            </a:r>
          </a:p>
          <a:p>
            <a:pPr marL="285750" indent="-285750">
              <a:buFont typeface="Arial" panose="020B0604020202020204" pitchFamily="34" charset="0"/>
              <a:buChar char="•"/>
            </a:pPr>
            <a:r>
              <a:rPr lang="en-US" dirty="0">
                <a:solidFill>
                  <a:schemeClr val="bg1"/>
                </a:solidFill>
              </a:rPr>
              <a:t>Very categorized</a:t>
            </a:r>
          </a:p>
          <a:p>
            <a:pPr marL="285750" indent="-285750">
              <a:buFont typeface="Arial" panose="020B0604020202020204" pitchFamily="34" charset="0"/>
              <a:buChar char="•"/>
            </a:pPr>
            <a:r>
              <a:rPr lang="en-US" dirty="0">
                <a:solidFill>
                  <a:schemeClr val="bg1"/>
                </a:solidFill>
              </a:rPr>
              <a:t>Often </a:t>
            </a:r>
            <a:r>
              <a:rPr lang="en-US" dirty="0" err="1">
                <a:solidFill>
                  <a:schemeClr val="bg1"/>
                </a:solidFill>
              </a:rPr>
              <a:t>booleans</a:t>
            </a:r>
            <a:r>
              <a:rPr lang="en-US" dirty="0">
                <a:solidFill>
                  <a:schemeClr val="bg1"/>
                </a:solidFill>
              </a:rPr>
              <a:t> only</a:t>
            </a:r>
          </a:p>
          <a:p>
            <a:pPr marL="285750" indent="-285750">
              <a:buFont typeface="Arial" panose="020B0604020202020204" pitchFamily="34" charset="0"/>
              <a:buChar char="•"/>
            </a:pPr>
            <a:r>
              <a:rPr lang="en-US" dirty="0">
                <a:solidFill>
                  <a:schemeClr val="bg1"/>
                </a:solidFill>
              </a:rPr>
              <a:t>Available for few entries</a:t>
            </a:r>
          </a:p>
          <a:p>
            <a:pPr marL="285750" indent="-285750">
              <a:buFont typeface="Arial" panose="020B0604020202020204" pitchFamily="34" charset="0"/>
              <a:buChar char="•"/>
            </a:pPr>
            <a:r>
              <a:rPr lang="en-US" dirty="0">
                <a:solidFill>
                  <a:schemeClr val="bg1"/>
                </a:solidFill>
              </a:rPr>
              <a:t>Initial STAPI Install Difficulty</a:t>
            </a:r>
          </a:p>
        </p:txBody>
      </p:sp>
      <p:sp>
        <p:nvSpPr>
          <p:cNvPr id="6" name="TextBox 5">
            <a:extLst>
              <a:ext uri="{FF2B5EF4-FFF2-40B4-BE49-F238E27FC236}">
                <a16:creationId xmlns:a16="http://schemas.microsoft.com/office/drawing/2014/main" id="{B6A280AC-2864-6A83-217A-53F056DAD750}"/>
              </a:ext>
            </a:extLst>
          </p:cNvPr>
          <p:cNvSpPr txBox="1"/>
          <p:nvPr/>
        </p:nvSpPr>
        <p:spPr>
          <a:xfrm>
            <a:off x="6636327" y="2660072"/>
            <a:ext cx="3158837" cy="2031325"/>
          </a:xfrm>
          <a:prstGeom prst="rect">
            <a:avLst/>
          </a:prstGeom>
          <a:noFill/>
        </p:spPr>
        <p:txBody>
          <a:bodyPr wrap="square" rtlCol="0">
            <a:spAutoFit/>
          </a:bodyPr>
          <a:lstStyle/>
          <a:p>
            <a:r>
              <a:rPr lang="en-US" dirty="0">
                <a:solidFill>
                  <a:schemeClr val="bg1"/>
                </a:solidFill>
              </a:rPr>
              <a:t>Star Wars/</a:t>
            </a:r>
            <a:r>
              <a:rPr lang="en-US" dirty="0" err="1">
                <a:solidFill>
                  <a:schemeClr val="bg1"/>
                </a:solidFill>
              </a:rPr>
              <a:t>Wookieepedia</a:t>
            </a:r>
            <a:r>
              <a:rPr lang="en-US" dirty="0">
                <a:solidFill>
                  <a:schemeClr val="bg1"/>
                </a:solidFill>
              </a:rPr>
              <a:t> Data</a:t>
            </a:r>
          </a:p>
          <a:p>
            <a:pPr marL="285750" indent="-285750">
              <a:buFont typeface="Arial" panose="020B0604020202020204" pitchFamily="34" charset="0"/>
              <a:buChar char="•"/>
            </a:pPr>
            <a:r>
              <a:rPr lang="en-US" dirty="0">
                <a:solidFill>
                  <a:schemeClr val="bg1"/>
                </a:solidFill>
              </a:rPr>
              <a:t>Very Descriptive </a:t>
            </a:r>
          </a:p>
          <a:p>
            <a:pPr marL="285750" indent="-285750">
              <a:buFont typeface="Arial" panose="020B0604020202020204" pitchFamily="34" charset="0"/>
              <a:buChar char="•"/>
            </a:pPr>
            <a:r>
              <a:rPr lang="en-US" dirty="0">
                <a:solidFill>
                  <a:schemeClr val="bg1"/>
                </a:solidFill>
              </a:rPr>
              <a:t>Messy</a:t>
            </a:r>
          </a:p>
          <a:p>
            <a:pPr marL="285750" indent="-285750">
              <a:buFont typeface="Arial" panose="020B0604020202020204" pitchFamily="34" charset="0"/>
              <a:buChar char="•"/>
            </a:pPr>
            <a:r>
              <a:rPr lang="en-US" dirty="0">
                <a:solidFill>
                  <a:schemeClr val="bg1"/>
                </a:solidFill>
              </a:rPr>
              <a:t>Lack of Consistency</a:t>
            </a:r>
          </a:p>
          <a:p>
            <a:pPr marL="285750" indent="-285750">
              <a:buFont typeface="Arial" panose="020B0604020202020204" pitchFamily="34" charset="0"/>
              <a:buChar char="•"/>
            </a:pPr>
            <a:r>
              <a:rPr lang="en-US" dirty="0">
                <a:solidFill>
                  <a:schemeClr val="bg1"/>
                </a:solidFill>
              </a:rPr>
              <a:t>Trial and Error for Loops and Data</a:t>
            </a:r>
          </a:p>
          <a:p>
            <a:endParaRPr lang="en-US" dirty="0">
              <a:solidFill>
                <a:schemeClr val="bg1"/>
              </a:solidFill>
            </a:endParaRPr>
          </a:p>
        </p:txBody>
      </p:sp>
    </p:spTree>
    <p:extLst>
      <p:ext uri="{BB962C8B-B14F-4D97-AF65-F5344CB8AC3E}">
        <p14:creationId xmlns:p14="http://schemas.microsoft.com/office/powerpoint/2010/main" val="852178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5" name="Picture 4" descr="A picture containing constellation, space, galaxy, astronomy&#10;&#10;Description automatically generated">
            <a:extLst>
              <a:ext uri="{FF2B5EF4-FFF2-40B4-BE49-F238E27FC236}">
                <a16:creationId xmlns:a16="http://schemas.microsoft.com/office/drawing/2014/main" id="{9101802F-1B5E-365A-84A2-9447C4A43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B2C7714-408C-377D-1BA9-9D9BF5F2A384}"/>
              </a:ext>
            </a:extLst>
          </p:cNvPr>
          <p:cNvSpPr txBox="1"/>
          <p:nvPr/>
        </p:nvSpPr>
        <p:spPr>
          <a:xfrm>
            <a:off x="4447308" y="0"/>
            <a:ext cx="3297383" cy="923330"/>
          </a:xfrm>
          <a:prstGeom prst="rect">
            <a:avLst/>
          </a:prstGeom>
          <a:noFill/>
        </p:spPr>
        <p:txBody>
          <a:bodyPr wrap="square" rtlCol="0">
            <a:spAutoFit/>
          </a:bodyPr>
          <a:lstStyle/>
          <a:p>
            <a:r>
              <a:rPr lang="en-US" sz="5400" dirty="0">
                <a:solidFill>
                  <a:schemeClr val="bg1"/>
                </a:solidFill>
              </a:rPr>
              <a:t>Motivation</a:t>
            </a:r>
          </a:p>
        </p:txBody>
      </p:sp>
      <p:pic>
        <p:nvPicPr>
          <p:cNvPr id="4" name="Picture 3" descr="A picture containing human face, clothing, cartoon, person&#10;&#10;Description automatically generated">
            <a:extLst>
              <a:ext uri="{FF2B5EF4-FFF2-40B4-BE49-F238E27FC236}">
                <a16:creationId xmlns:a16="http://schemas.microsoft.com/office/drawing/2014/main" id="{E433948B-5071-183A-5F0F-7BA20EC90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88" y="2890380"/>
            <a:ext cx="5226335" cy="3044290"/>
          </a:xfrm>
          <a:prstGeom prst="rect">
            <a:avLst/>
          </a:prstGeom>
        </p:spPr>
      </p:pic>
      <p:pic>
        <p:nvPicPr>
          <p:cNvPr id="6" name="Picture 5" descr="A picture containing text, poster, fiction, book&#10;&#10;Description automatically generated">
            <a:extLst>
              <a:ext uri="{FF2B5EF4-FFF2-40B4-BE49-F238E27FC236}">
                <a16:creationId xmlns:a16="http://schemas.microsoft.com/office/drawing/2014/main" id="{3D1BB27A-22E6-A8A7-424F-092294DFB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283" y="2890381"/>
            <a:ext cx="4981275" cy="3044290"/>
          </a:xfrm>
          <a:prstGeom prst="rect">
            <a:avLst/>
          </a:prstGeom>
        </p:spPr>
      </p:pic>
      <p:sp>
        <p:nvSpPr>
          <p:cNvPr id="9" name="TextBox 8">
            <a:extLst>
              <a:ext uri="{FF2B5EF4-FFF2-40B4-BE49-F238E27FC236}">
                <a16:creationId xmlns:a16="http://schemas.microsoft.com/office/drawing/2014/main" id="{5EE1030B-8C73-72A0-1BDB-16D02674BF3F}"/>
              </a:ext>
            </a:extLst>
          </p:cNvPr>
          <p:cNvSpPr txBox="1"/>
          <p:nvPr/>
        </p:nvSpPr>
        <p:spPr>
          <a:xfrm>
            <a:off x="2347321" y="1366885"/>
            <a:ext cx="7645138" cy="1200329"/>
          </a:xfrm>
          <a:prstGeom prst="rect">
            <a:avLst/>
          </a:prstGeom>
          <a:noFill/>
        </p:spPr>
        <p:txBody>
          <a:bodyPr wrap="square" rtlCol="0">
            <a:spAutoFit/>
          </a:bodyPr>
          <a:lstStyle/>
          <a:p>
            <a:pPr algn="ctr"/>
            <a:r>
              <a:rPr lang="en-US" dirty="0">
                <a:solidFill>
                  <a:schemeClr val="bg1"/>
                </a:solidFill>
              </a:rPr>
              <a:t>The original goal was to compare the two biggest science fiction universes to determine which is better for the average individual living in it. After the first real comparisons, it was updated to compare the universes along with how the data is arranged, and how it correlate to the respective universe. </a:t>
            </a:r>
          </a:p>
        </p:txBody>
      </p:sp>
    </p:spTree>
    <p:extLst>
      <p:ext uri="{BB962C8B-B14F-4D97-AF65-F5344CB8AC3E}">
        <p14:creationId xmlns:p14="http://schemas.microsoft.com/office/powerpoint/2010/main" val="3421214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9D43EBC7-9911-E5A9-85AE-47F315C6D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736DC1E-8739-ABE6-AE51-061051B9D2DE}"/>
              </a:ext>
            </a:extLst>
          </p:cNvPr>
          <p:cNvSpPr txBox="1"/>
          <p:nvPr/>
        </p:nvSpPr>
        <p:spPr>
          <a:xfrm>
            <a:off x="4105564" y="0"/>
            <a:ext cx="3980872" cy="923330"/>
          </a:xfrm>
          <a:prstGeom prst="rect">
            <a:avLst/>
          </a:prstGeom>
          <a:noFill/>
        </p:spPr>
        <p:txBody>
          <a:bodyPr wrap="square" rtlCol="0">
            <a:spAutoFit/>
          </a:bodyPr>
          <a:lstStyle/>
          <a:p>
            <a:r>
              <a:rPr lang="en-US" sz="5400" dirty="0">
                <a:solidFill>
                  <a:schemeClr val="bg1"/>
                </a:solidFill>
              </a:rPr>
              <a:t>Data Sources</a:t>
            </a:r>
          </a:p>
        </p:txBody>
      </p:sp>
      <p:sp>
        <p:nvSpPr>
          <p:cNvPr id="3" name="TextBox 2">
            <a:extLst>
              <a:ext uri="{FF2B5EF4-FFF2-40B4-BE49-F238E27FC236}">
                <a16:creationId xmlns:a16="http://schemas.microsoft.com/office/drawing/2014/main" id="{2CDC749E-3B49-49A2-B542-AAB0EE03A870}"/>
              </a:ext>
            </a:extLst>
          </p:cNvPr>
          <p:cNvSpPr txBox="1"/>
          <p:nvPr/>
        </p:nvSpPr>
        <p:spPr>
          <a:xfrm>
            <a:off x="822037" y="1450062"/>
            <a:ext cx="4581236" cy="2031325"/>
          </a:xfrm>
          <a:prstGeom prst="rect">
            <a:avLst/>
          </a:prstGeom>
          <a:noFill/>
        </p:spPr>
        <p:txBody>
          <a:bodyPr wrap="square" rtlCol="0">
            <a:spAutoFit/>
          </a:bodyPr>
          <a:lstStyle/>
          <a:p>
            <a:r>
              <a:rPr lang="en-US" b="0" i="0" dirty="0">
                <a:solidFill>
                  <a:srgbClr val="E6EDF3"/>
                </a:solidFill>
                <a:effectLst/>
                <a:latin typeface="-apple-system"/>
              </a:rPr>
              <a:t>STAPI is a RESTful web service that provides data about the Star Trek universe, such as characters, planets, species, starships, and more. It has a simple and consistent interface that allows users to query its data easily. The URL for STAPI is </a:t>
            </a:r>
            <a:r>
              <a:rPr lang="en-US" b="0" i="0" u="none" strike="noStrike" dirty="0">
                <a:solidFill>
                  <a:srgbClr val="E6EDF3"/>
                </a:solidFill>
                <a:effectLst/>
                <a:latin typeface="-apple-system"/>
                <a:hlinkClick r:id="rId3"/>
              </a:rPr>
              <a:t>http://stapi.co/</a:t>
            </a:r>
            <a:r>
              <a:rPr lang="en-US" b="0" i="0" dirty="0">
                <a:solidFill>
                  <a:srgbClr val="E6EDF3"/>
                </a:solidFill>
                <a:effectLst/>
                <a:latin typeface="-apple-system"/>
              </a:rPr>
              <a:t>.</a:t>
            </a:r>
          </a:p>
          <a:p>
            <a:endParaRPr lang="en-US" dirty="0"/>
          </a:p>
        </p:txBody>
      </p:sp>
      <p:sp>
        <p:nvSpPr>
          <p:cNvPr id="4" name="TextBox 3">
            <a:extLst>
              <a:ext uri="{FF2B5EF4-FFF2-40B4-BE49-F238E27FC236}">
                <a16:creationId xmlns:a16="http://schemas.microsoft.com/office/drawing/2014/main" id="{3524BBA9-3FC4-D7C1-D40C-F274A31668BA}"/>
              </a:ext>
            </a:extLst>
          </p:cNvPr>
          <p:cNvSpPr txBox="1"/>
          <p:nvPr/>
        </p:nvSpPr>
        <p:spPr>
          <a:xfrm>
            <a:off x="7112000" y="1408721"/>
            <a:ext cx="3980872" cy="2308324"/>
          </a:xfrm>
          <a:prstGeom prst="rect">
            <a:avLst/>
          </a:prstGeom>
          <a:noFill/>
        </p:spPr>
        <p:txBody>
          <a:bodyPr wrap="square" rtlCol="0">
            <a:spAutoFit/>
          </a:bodyPr>
          <a:lstStyle/>
          <a:p>
            <a:r>
              <a:rPr lang="en-US" b="0" i="0" dirty="0" err="1">
                <a:solidFill>
                  <a:srgbClr val="E6EDF3"/>
                </a:solidFill>
                <a:effectLst/>
                <a:latin typeface="-apple-system"/>
              </a:rPr>
              <a:t>Wookieepedia</a:t>
            </a:r>
            <a:r>
              <a:rPr lang="en-US" b="0" i="0" dirty="0">
                <a:solidFill>
                  <a:srgbClr val="E6EDF3"/>
                </a:solidFill>
                <a:effectLst/>
                <a:latin typeface="-apple-system"/>
              </a:rPr>
              <a:t> is a fan-made wiki that contains information about the Star Wars universe, such as characters, planets, species, vehicles, and more. The URL for </a:t>
            </a:r>
            <a:r>
              <a:rPr lang="en-US" b="0" i="0" dirty="0" err="1">
                <a:solidFill>
                  <a:srgbClr val="E6EDF3"/>
                </a:solidFill>
                <a:effectLst/>
                <a:latin typeface="-apple-system"/>
              </a:rPr>
              <a:t>Wookieepedia</a:t>
            </a:r>
            <a:r>
              <a:rPr lang="en-US" b="0" i="0" dirty="0">
                <a:solidFill>
                  <a:srgbClr val="E6EDF3"/>
                </a:solidFill>
                <a:effectLst/>
                <a:latin typeface="-apple-system"/>
              </a:rPr>
              <a:t> is: </a:t>
            </a:r>
            <a:r>
              <a:rPr lang="en-US" b="0" i="0" u="none" strike="noStrike" dirty="0">
                <a:solidFill>
                  <a:srgbClr val="E6EDF3"/>
                </a:solidFill>
                <a:effectLst/>
                <a:latin typeface="-apple-system"/>
                <a:hlinkClick r:id="rId4"/>
              </a:rPr>
              <a:t>https://starwars.fandom.com/wiki/Main_Page</a:t>
            </a:r>
            <a:r>
              <a:rPr lang="en-US" b="0" i="0" dirty="0">
                <a:solidFill>
                  <a:srgbClr val="E6EDF3"/>
                </a:solidFill>
                <a:effectLst/>
                <a:latin typeface="-apple-system"/>
              </a:rPr>
              <a:t>.</a:t>
            </a:r>
          </a:p>
          <a:p>
            <a:endParaRPr lang="en-US" dirty="0"/>
          </a:p>
        </p:txBody>
      </p:sp>
      <p:sp>
        <p:nvSpPr>
          <p:cNvPr id="10" name="TextBox 9">
            <a:extLst>
              <a:ext uri="{FF2B5EF4-FFF2-40B4-BE49-F238E27FC236}">
                <a16:creationId xmlns:a16="http://schemas.microsoft.com/office/drawing/2014/main" id="{BB2DFFD2-A89E-39DA-F4C7-8D13F760FF4B}"/>
              </a:ext>
            </a:extLst>
          </p:cNvPr>
          <p:cNvSpPr txBox="1"/>
          <p:nvPr/>
        </p:nvSpPr>
        <p:spPr>
          <a:xfrm>
            <a:off x="1971459" y="3952702"/>
            <a:ext cx="7832436" cy="1754326"/>
          </a:xfrm>
          <a:prstGeom prst="rect">
            <a:avLst/>
          </a:prstGeom>
          <a:noFill/>
        </p:spPr>
        <p:txBody>
          <a:bodyPr wrap="square" rtlCol="0">
            <a:spAutoFit/>
          </a:bodyPr>
          <a:lstStyle/>
          <a:p>
            <a:r>
              <a:rPr lang="en-US" b="0" i="0" dirty="0">
                <a:solidFill>
                  <a:srgbClr val="E6EDF3"/>
                </a:solidFill>
                <a:effectLst/>
                <a:latin typeface="-apple-system"/>
              </a:rPr>
              <a:t>For the Star Wars data, I used a good portion of the </a:t>
            </a:r>
            <a:r>
              <a:rPr lang="en-US" b="0" i="0" dirty="0" err="1">
                <a:solidFill>
                  <a:srgbClr val="E6EDF3"/>
                </a:solidFill>
                <a:effectLst/>
                <a:latin typeface="-apple-system"/>
              </a:rPr>
              <a:t>Wookieepedia</a:t>
            </a:r>
            <a:r>
              <a:rPr lang="en-US" b="0" i="0" dirty="0">
                <a:solidFill>
                  <a:srgbClr val="E6EDF3"/>
                </a:solidFill>
                <a:effectLst/>
                <a:latin typeface="-apple-system"/>
              </a:rPr>
              <a:t> scrape from this GitHub repository: </a:t>
            </a:r>
            <a:r>
              <a:rPr lang="en-US" b="0" i="0" u="none" strike="noStrike" dirty="0">
                <a:effectLst/>
                <a:latin typeface="-apple-system"/>
                <a:hlinkClick r:id="rId5"/>
              </a:rPr>
              <a:t>https://github.com/dennisbakhuis/wookieepediascience</a:t>
            </a:r>
            <a:r>
              <a:rPr lang="en-US" b="0" i="0" dirty="0">
                <a:solidFill>
                  <a:srgbClr val="E6EDF3"/>
                </a:solidFill>
                <a:effectLst/>
                <a:latin typeface="-apple-system"/>
              </a:rPr>
              <a:t>. This repository contains scripts and notebooks that scrape and analyze data from </a:t>
            </a:r>
            <a:r>
              <a:rPr lang="en-US" b="0" i="0" dirty="0" err="1">
                <a:solidFill>
                  <a:srgbClr val="E6EDF3"/>
                </a:solidFill>
                <a:effectLst/>
                <a:latin typeface="-apple-system"/>
              </a:rPr>
              <a:t>Wookieepedia</a:t>
            </a:r>
            <a:r>
              <a:rPr lang="en-US" b="0" i="0" dirty="0">
                <a:solidFill>
                  <a:srgbClr val="E6EDF3"/>
                </a:solidFill>
                <a:effectLst/>
                <a:latin typeface="-apple-system"/>
              </a:rPr>
              <a:t> using Python and pandas. I modified some of the scripts to suit my needs and added some additional scraping functions. I would like to thank Dennis </a:t>
            </a:r>
            <a:r>
              <a:rPr lang="en-US" b="0" i="0" dirty="0" err="1">
                <a:solidFill>
                  <a:srgbClr val="E6EDF3"/>
                </a:solidFill>
                <a:effectLst/>
                <a:latin typeface="-apple-system"/>
              </a:rPr>
              <a:t>Bakhuis</a:t>
            </a:r>
            <a:r>
              <a:rPr lang="en-US" b="0" i="0" dirty="0">
                <a:solidFill>
                  <a:srgbClr val="E6EDF3"/>
                </a:solidFill>
                <a:effectLst/>
                <a:latin typeface="-apple-system"/>
              </a:rPr>
              <a:t> for creating and sharing this repository.</a:t>
            </a:r>
            <a:endParaRPr lang="en-US" dirty="0"/>
          </a:p>
        </p:txBody>
      </p:sp>
    </p:spTree>
    <p:extLst>
      <p:ext uri="{BB962C8B-B14F-4D97-AF65-F5344CB8AC3E}">
        <p14:creationId xmlns:p14="http://schemas.microsoft.com/office/powerpoint/2010/main" val="138009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4387272" y="0"/>
            <a:ext cx="3269673" cy="923330"/>
          </a:xfrm>
          <a:prstGeom prst="rect">
            <a:avLst/>
          </a:prstGeom>
          <a:noFill/>
        </p:spPr>
        <p:txBody>
          <a:bodyPr wrap="square" rtlCol="0">
            <a:spAutoFit/>
          </a:bodyPr>
          <a:lstStyle/>
          <a:p>
            <a:r>
              <a:rPr lang="en-US" sz="5400" dirty="0">
                <a:solidFill>
                  <a:schemeClr val="bg1"/>
                </a:solidFill>
              </a:rPr>
              <a:t>Challenges </a:t>
            </a:r>
          </a:p>
        </p:txBody>
      </p:sp>
      <p:sp>
        <p:nvSpPr>
          <p:cNvPr id="5" name="TextBox 4">
            <a:extLst>
              <a:ext uri="{FF2B5EF4-FFF2-40B4-BE49-F238E27FC236}">
                <a16:creationId xmlns:a16="http://schemas.microsoft.com/office/drawing/2014/main" id="{818D57BC-F5DD-C1BD-5292-F4CBE303C8A1}"/>
              </a:ext>
            </a:extLst>
          </p:cNvPr>
          <p:cNvSpPr txBox="1"/>
          <p:nvPr/>
        </p:nvSpPr>
        <p:spPr>
          <a:xfrm>
            <a:off x="1856509" y="2660073"/>
            <a:ext cx="3158837" cy="1569660"/>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Very categorized</a:t>
            </a:r>
          </a:p>
          <a:p>
            <a:pPr marL="285750" indent="-285750">
              <a:buFont typeface="Arial" panose="020B0604020202020204" pitchFamily="34" charset="0"/>
              <a:buChar char="•"/>
            </a:pPr>
            <a:r>
              <a:rPr lang="en-US" dirty="0">
                <a:solidFill>
                  <a:schemeClr val="bg1"/>
                </a:solidFill>
              </a:rPr>
              <a:t>Often </a:t>
            </a:r>
            <a:r>
              <a:rPr lang="en-US" dirty="0" err="1">
                <a:solidFill>
                  <a:schemeClr val="bg1"/>
                </a:solidFill>
              </a:rPr>
              <a:t>booleans</a:t>
            </a:r>
            <a:r>
              <a:rPr lang="en-US" dirty="0">
                <a:solidFill>
                  <a:schemeClr val="bg1"/>
                </a:solidFill>
              </a:rPr>
              <a:t> only</a:t>
            </a:r>
          </a:p>
          <a:p>
            <a:pPr marL="285750" indent="-285750">
              <a:buFont typeface="Arial" panose="020B0604020202020204" pitchFamily="34" charset="0"/>
              <a:buChar char="•"/>
            </a:pPr>
            <a:r>
              <a:rPr lang="en-US" dirty="0">
                <a:solidFill>
                  <a:schemeClr val="bg1"/>
                </a:solidFill>
              </a:rPr>
              <a:t>Available for few entries</a:t>
            </a:r>
          </a:p>
          <a:p>
            <a:pPr marL="285750" indent="-285750">
              <a:buFont typeface="Arial" panose="020B0604020202020204" pitchFamily="34" charset="0"/>
              <a:buChar char="•"/>
            </a:pPr>
            <a:r>
              <a:rPr lang="en-US" dirty="0">
                <a:solidFill>
                  <a:schemeClr val="bg1"/>
                </a:solidFill>
              </a:rPr>
              <a:t>Initial STAPI Install Difficulty</a:t>
            </a:r>
          </a:p>
        </p:txBody>
      </p:sp>
      <p:sp>
        <p:nvSpPr>
          <p:cNvPr id="6" name="TextBox 5">
            <a:extLst>
              <a:ext uri="{FF2B5EF4-FFF2-40B4-BE49-F238E27FC236}">
                <a16:creationId xmlns:a16="http://schemas.microsoft.com/office/drawing/2014/main" id="{B6A280AC-2864-6A83-217A-53F056DAD750}"/>
              </a:ext>
            </a:extLst>
          </p:cNvPr>
          <p:cNvSpPr txBox="1"/>
          <p:nvPr/>
        </p:nvSpPr>
        <p:spPr>
          <a:xfrm>
            <a:off x="6636327" y="2660072"/>
            <a:ext cx="3337232" cy="2769989"/>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Very Descriptive </a:t>
            </a:r>
          </a:p>
          <a:p>
            <a:pPr marL="285750" indent="-285750">
              <a:buFont typeface="Arial" panose="020B0604020202020204" pitchFamily="34" charset="0"/>
              <a:buChar char="•"/>
            </a:pPr>
            <a:r>
              <a:rPr lang="en-US" dirty="0">
                <a:solidFill>
                  <a:schemeClr val="bg1"/>
                </a:solidFill>
              </a:rPr>
              <a:t>Messy</a:t>
            </a:r>
          </a:p>
          <a:p>
            <a:pPr marL="285750" indent="-285750">
              <a:buFont typeface="Arial" panose="020B0604020202020204" pitchFamily="34" charset="0"/>
              <a:buChar char="•"/>
            </a:pPr>
            <a:r>
              <a:rPr lang="en-US" dirty="0">
                <a:solidFill>
                  <a:schemeClr val="bg1"/>
                </a:solidFill>
              </a:rPr>
              <a:t>Lack of Consistency</a:t>
            </a:r>
          </a:p>
          <a:p>
            <a:pPr marL="285750" indent="-285750">
              <a:buFont typeface="Arial" panose="020B0604020202020204" pitchFamily="34" charset="0"/>
              <a:buChar char="•"/>
            </a:pPr>
            <a:r>
              <a:rPr lang="en-US" dirty="0">
                <a:solidFill>
                  <a:schemeClr val="bg1"/>
                </a:solidFill>
              </a:rPr>
              <a:t>Fan Wiki</a:t>
            </a:r>
          </a:p>
          <a:p>
            <a:pPr marL="285750" indent="-285750">
              <a:buFont typeface="Arial" panose="020B0604020202020204" pitchFamily="34" charset="0"/>
              <a:buChar char="•"/>
            </a:pPr>
            <a:r>
              <a:rPr lang="en-US" dirty="0">
                <a:solidFill>
                  <a:schemeClr val="bg1"/>
                </a:solidFill>
              </a:rPr>
              <a:t>Trial and Error for Loops and Data</a:t>
            </a:r>
          </a:p>
          <a:p>
            <a:endParaRPr lang="en-US" dirty="0">
              <a:solidFill>
                <a:schemeClr val="bg1"/>
              </a:solidFill>
            </a:endParaRPr>
          </a:p>
        </p:txBody>
      </p:sp>
    </p:spTree>
    <p:extLst>
      <p:ext uri="{BB962C8B-B14F-4D97-AF65-F5344CB8AC3E}">
        <p14:creationId xmlns:p14="http://schemas.microsoft.com/office/powerpoint/2010/main" val="4139602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5" name="Picture 4" descr="A picture containing constellation, space, galaxy, astronomy&#10;&#10;Description automatically generated">
            <a:extLst>
              <a:ext uri="{FF2B5EF4-FFF2-40B4-BE49-F238E27FC236}">
                <a16:creationId xmlns:a16="http://schemas.microsoft.com/office/drawing/2014/main" id="{9101802F-1B5E-365A-84A2-9447C4A43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B2C7714-408C-377D-1BA9-9D9BF5F2A384}"/>
              </a:ext>
            </a:extLst>
          </p:cNvPr>
          <p:cNvSpPr txBox="1"/>
          <p:nvPr/>
        </p:nvSpPr>
        <p:spPr>
          <a:xfrm>
            <a:off x="2686640" y="0"/>
            <a:ext cx="6796726" cy="923330"/>
          </a:xfrm>
          <a:prstGeom prst="rect">
            <a:avLst/>
          </a:prstGeom>
          <a:noFill/>
        </p:spPr>
        <p:txBody>
          <a:bodyPr wrap="square" rtlCol="0">
            <a:spAutoFit/>
          </a:bodyPr>
          <a:lstStyle/>
          <a:p>
            <a:r>
              <a:rPr lang="en-US" sz="5400" dirty="0">
                <a:solidFill>
                  <a:schemeClr val="bg1"/>
                </a:solidFill>
              </a:rPr>
              <a:t>Noticeable Differences</a:t>
            </a:r>
          </a:p>
        </p:txBody>
      </p:sp>
      <p:pic>
        <p:nvPicPr>
          <p:cNvPr id="4" name="Picture 3" descr="A picture containing human face, clothing, cartoon, person&#10;&#10;Description automatically generated">
            <a:extLst>
              <a:ext uri="{FF2B5EF4-FFF2-40B4-BE49-F238E27FC236}">
                <a16:creationId xmlns:a16="http://schemas.microsoft.com/office/drawing/2014/main" id="{E433948B-5071-183A-5F0F-7BA20EC90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586" y="3587617"/>
            <a:ext cx="4037814" cy="2351988"/>
          </a:xfrm>
          <a:prstGeom prst="rect">
            <a:avLst/>
          </a:prstGeom>
        </p:spPr>
      </p:pic>
      <p:pic>
        <p:nvPicPr>
          <p:cNvPr id="6" name="Picture 5" descr="A picture containing text, poster, fiction, book&#10;&#10;Description automatically generated">
            <a:extLst>
              <a:ext uri="{FF2B5EF4-FFF2-40B4-BE49-F238E27FC236}">
                <a16:creationId xmlns:a16="http://schemas.microsoft.com/office/drawing/2014/main" id="{3D1BB27A-22E6-A8A7-424F-092294DFB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1430" y="3587616"/>
            <a:ext cx="3848485" cy="2351989"/>
          </a:xfrm>
          <a:prstGeom prst="rect">
            <a:avLst/>
          </a:prstGeom>
        </p:spPr>
      </p:pic>
      <p:sp>
        <p:nvSpPr>
          <p:cNvPr id="7" name="TextBox 6">
            <a:extLst>
              <a:ext uri="{FF2B5EF4-FFF2-40B4-BE49-F238E27FC236}">
                <a16:creationId xmlns:a16="http://schemas.microsoft.com/office/drawing/2014/main" id="{A6115742-3247-C8FE-4E91-B60266395CAE}"/>
              </a:ext>
            </a:extLst>
          </p:cNvPr>
          <p:cNvSpPr txBox="1"/>
          <p:nvPr/>
        </p:nvSpPr>
        <p:spPr>
          <a:xfrm>
            <a:off x="3204740" y="1745203"/>
            <a:ext cx="2082503" cy="1569660"/>
          </a:xfrm>
          <a:prstGeom prst="rect">
            <a:avLst/>
          </a:prstGeom>
          <a:noFill/>
        </p:spPr>
        <p:txBody>
          <a:bodyPr wrap="square" rtlCol="0">
            <a:spAutoFit/>
          </a:bodyPr>
          <a:lstStyle/>
          <a:p>
            <a:r>
              <a:rPr lang="en-US" sz="2400" dirty="0">
                <a:solidFill>
                  <a:schemeClr val="bg1"/>
                </a:solidFill>
              </a:rPr>
              <a:t>Star Trek:</a:t>
            </a:r>
          </a:p>
          <a:p>
            <a:pPr marL="285750" indent="-285750">
              <a:buFont typeface="Arial" panose="020B0604020202020204" pitchFamily="34" charset="0"/>
              <a:buChar char="•"/>
            </a:pPr>
            <a:r>
              <a:rPr lang="en-US" dirty="0">
                <a:solidFill>
                  <a:schemeClr val="bg1"/>
                </a:solidFill>
              </a:rPr>
              <a:t>Clean</a:t>
            </a:r>
          </a:p>
          <a:p>
            <a:pPr marL="285750" indent="-285750">
              <a:buFont typeface="Arial" panose="020B0604020202020204" pitchFamily="34" charset="0"/>
              <a:buChar char="•"/>
            </a:pPr>
            <a:r>
              <a:rPr lang="en-US" dirty="0">
                <a:solidFill>
                  <a:schemeClr val="bg1"/>
                </a:solidFill>
              </a:rPr>
              <a:t>Orderly</a:t>
            </a:r>
          </a:p>
          <a:p>
            <a:pPr marL="285750" indent="-285750">
              <a:buFont typeface="Arial" panose="020B0604020202020204" pitchFamily="34" charset="0"/>
              <a:buChar char="•"/>
            </a:pPr>
            <a:r>
              <a:rPr lang="en-US" dirty="0">
                <a:solidFill>
                  <a:schemeClr val="bg1"/>
                </a:solidFill>
              </a:rPr>
              <a:t>Categorized</a:t>
            </a:r>
          </a:p>
          <a:p>
            <a:pPr marL="285750" indent="-285750">
              <a:buFont typeface="Arial" panose="020B0604020202020204" pitchFamily="34" charset="0"/>
              <a:buChar char="•"/>
            </a:pPr>
            <a:r>
              <a:rPr lang="en-US" dirty="0">
                <a:solidFill>
                  <a:schemeClr val="bg1"/>
                </a:solidFill>
              </a:rPr>
              <a:t>Scientific</a:t>
            </a:r>
          </a:p>
        </p:txBody>
      </p:sp>
      <p:sp>
        <p:nvSpPr>
          <p:cNvPr id="8" name="TextBox 7">
            <a:extLst>
              <a:ext uri="{FF2B5EF4-FFF2-40B4-BE49-F238E27FC236}">
                <a16:creationId xmlns:a16="http://schemas.microsoft.com/office/drawing/2014/main" id="{A143DF73-6BB2-B6DF-4B63-69446B820676}"/>
              </a:ext>
            </a:extLst>
          </p:cNvPr>
          <p:cNvSpPr txBox="1"/>
          <p:nvPr/>
        </p:nvSpPr>
        <p:spPr>
          <a:xfrm>
            <a:off x="7360695" y="1674674"/>
            <a:ext cx="1772850" cy="1846659"/>
          </a:xfrm>
          <a:prstGeom prst="rect">
            <a:avLst/>
          </a:prstGeom>
          <a:noFill/>
        </p:spPr>
        <p:txBody>
          <a:bodyPr wrap="square" rtlCol="0">
            <a:spAutoFit/>
          </a:bodyPr>
          <a:lstStyle/>
          <a:p>
            <a:r>
              <a:rPr lang="en-US" sz="2400" dirty="0">
                <a:solidFill>
                  <a:schemeClr val="bg1"/>
                </a:solidFill>
              </a:rPr>
              <a:t>Star Wars:</a:t>
            </a:r>
          </a:p>
          <a:p>
            <a:pPr marL="285750" indent="-285750">
              <a:buFont typeface="Arial" panose="020B0604020202020204" pitchFamily="34" charset="0"/>
              <a:buChar char="•"/>
            </a:pPr>
            <a:r>
              <a:rPr lang="en-US" dirty="0">
                <a:solidFill>
                  <a:schemeClr val="bg1"/>
                </a:solidFill>
              </a:rPr>
              <a:t>Messy</a:t>
            </a:r>
          </a:p>
          <a:p>
            <a:pPr marL="285750" indent="-285750">
              <a:buFont typeface="Arial" panose="020B0604020202020204" pitchFamily="34" charset="0"/>
              <a:buChar char="•"/>
            </a:pPr>
            <a:r>
              <a:rPr lang="en-US" dirty="0">
                <a:solidFill>
                  <a:schemeClr val="bg1"/>
                </a:solidFill>
              </a:rPr>
              <a:t>Diverse</a:t>
            </a:r>
          </a:p>
          <a:p>
            <a:pPr marL="285750" indent="-285750">
              <a:buFont typeface="Arial" panose="020B0604020202020204" pitchFamily="34" charset="0"/>
              <a:buChar char="•"/>
            </a:pPr>
            <a:r>
              <a:rPr lang="en-US" dirty="0">
                <a:solidFill>
                  <a:schemeClr val="bg1"/>
                </a:solidFill>
              </a:rPr>
              <a:t>Descriptive</a:t>
            </a:r>
          </a:p>
          <a:p>
            <a:pPr marL="285750" indent="-285750">
              <a:buFont typeface="Arial" panose="020B0604020202020204" pitchFamily="34" charset="0"/>
              <a:buChar char="•"/>
            </a:pPr>
            <a:r>
              <a:rPr lang="en-US" dirty="0">
                <a:solidFill>
                  <a:schemeClr val="bg1"/>
                </a:solidFill>
              </a:rPr>
              <a:t>Spiritual</a:t>
            </a:r>
          </a:p>
          <a:p>
            <a:endParaRPr lang="en-US" dirty="0"/>
          </a:p>
        </p:txBody>
      </p:sp>
    </p:spTree>
    <p:extLst>
      <p:ext uri="{BB962C8B-B14F-4D97-AF65-F5344CB8AC3E}">
        <p14:creationId xmlns:p14="http://schemas.microsoft.com/office/powerpoint/2010/main" val="403674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89575" y="0"/>
            <a:ext cx="4524865" cy="923330"/>
          </a:xfrm>
          <a:prstGeom prst="rect">
            <a:avLst/>
          </a:prstGeom>
          <a:noFill/>
        </p:spPr>
        <p:txBody>
          <a:bodyPr wrap="square" rtlCol="0">
            <a:spAutoFit/>
          </a:bodyPr>
          <a:lstStyle/>
          <a:p>
            <a:r>
              <a:rPr lang="en-US" sz="5400" dirty="0">
                <a:solidFill>
                  <a:schemeClr val="bg1"/>
                </a:solidFill>
              </a:rPr>
              <a:t>Character Data </a:t>
            </a:r>
          </a:p>
        </p:txBody>
      </p:sp>
      <p:sp>
        <p:nvSpPr>
          <p:cNvPr id="5" name="TextBox 4">
            <a:extLst>
              <a:ext uri="{FF2B5EF4-FFF2-40B4-BE49-F238E27FC236}">
                <a16:creationId xmlns:a16="http://schemas.microsoft.com/office/drawing/2014/main" id="{818D57BC-F5DD-C1BD-5292-F4CBE303C8A1}"/>
              </a:ext>
            </a:extLst>
          </p:cNvPr>
          <p:cNvSpPr txBox="1"/>
          <p:nvPr/>
        </p:nvSpPr>
        <p:spPr>
          <a:xfrm>
            <a:off x="2210156" y="1477531"/>
            <a:ext cx="3158837" cy="3508653"/>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Many fields to categorize Characters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Gender</a:t>
            </a:r>
          </a:p>
          <a:p>
            <a:pPr marL="285750" indent="-285750">
              <a:buFont typeface="Arial" panose="020B0604020202020204" pitchFamily="34" charset="0"/>
              <a:buChar char="•"/>
            </a:pPr>
            <a:r>
              <a:rPr lang="en-US" dirty="0">
                <a:solidFill>
                  <a:schemeClr val="bg1"/>
                </a:solidFill>
              </a:rPr>
              <a:t>Height</a:t>
            </a:r>
          </a:p>
          <a:p>
            <a:pPr marL="285750" indent="-285750">
              <a:buFont typeface="Arial" panose="020B0604020202020204" pitchFamily="34" charset="0"/>
              <a:buChar char="•"/>
            </a:pPr>
            <a:r>
              <a:rPr lang="en-US" dirty="0">
                <a:solidFill>
                  <a:schemeClr val="bg1"/>
                </a:solidFill>
              </a:rPr>
              <a:t>Weight</a:t>
            </a:r>
          </a:p>
          <a:p>
            <a:pPr marL="285750" indent="-285750">
              <a:buFont typeface="Arial" panose="020B0604020202020204" pitchFamily="34" charset="0"/>
              <a:buChar char="•"/>
            </a:pPr>
            <a:r>
              <a:rPr lang="en-US" dirty="0">
                <a:solidFill>
                  <a:schemeClr val="bg1"/>
                </a:solidFill>
              </a:rPr>
              <a:t>Blood Type</a:t>
            </a:r>
          </a:p>
          <a:p>
            <a:pPr marL="285750" indent="-285750">
              <a:buFont typeface="Arial" panose="020B0604020202020204" pitchFamily="34" charset="0"/>
              <a:buChar char="•"/>
            </a:pPr>
            <a:r>
              <a:rPr lang="en-US" dirty="0">
                <a:solidFill>
                  <a:schemeClr val="bg1"/>
                </a:solidFill>
              </a:rPr>
              <a:t>Mirror/Alternate Reality/Fictional</a:t>
            </a:r>
          </a:p>
          <a:p>
            <a:r>
              <a:rPr lang="en-US" dirty="0">
                <a:solidFill>
                  <a:schemeClr val="bg1"/>
                </a:solidFill>
              </a:rPr>
              <a:t>Most of these fields are blank. </a:t>
            </a:r>
          </a:p>
          <a:p>
            <a:r>
              <a:rPr lang="en-US" dirty="0">
                <a:solidFill>
                  <a:schemeClr val="bg1"/>
                </a:solidFill>
              </a:rPr>
              <a:t>No other physical descriptions.</a:t>
            </a:r>
          </a:p>
        </p:txBody>
      </p:sp>
      <p:sp>
        <p:nvSpPr>
          <p:cNvPr id="6" name="TextBox 5">
            <a:extLst>
              <a:ext uri="{FF2B5EF4-FFF2-40B4-BE49-F238E27FC236}">
                <a16:creationId xmlns:a16="http://schemas.microsoft.com/office/drawing/2014/main" id="{B6A280AC-2864-6A83-217A-53F056DAD750}"/>
              </a:ext>
            </a:extLst>
          </p:cNvPr>
          <p:cNvSpPr txBox="1"/>
          <p:nvPr/>
        </p:nvSpPr>
        <p:spPr>
          <a:xfrm>
            <a:off x="6984226" y="1510002"/>
            <a:ext cx="4007428" cy="3231654"/>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Many fields to describe Characters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Gender</a:t>
            </a:r>
          </a:p>
          <a:p>
            <a:pPr marL="285750" indent="-285750">
              <a:buFont typeface="Arial" panose="020B0604020202020204" pitchFamily="34" charset="0"/>
              <a:buChar char="•"/>
            </a:pPr>
            <a:r>
              <a:rPr lang="en-US" dirty="0">
                <a:solidFill>
                  <a:schemeClr val="bg1"/>
                </a:solidFill>
              </a:rPr>
              <a:t>Height</a:t>
            </a:r>
          </a:p>
          <a:p>
            <a:pPr marL="285750" indent="-285750">
              <a:buFont typeface="Arial" panose="020B0604020202020204" pitchFamily="34" charset="0"/>
              <a:buChar char="•"/>
            </a:pPr>
            <a:r>
              <a:rPr lang="en-US" dirty="0">
                <a:solidFill>
                  <a:schemeClr val="bg1"/>
                </a:solidFill>
              </a:rPr>
              <a:t>Weight</a:t>
            </a:r>
          </a:p>
          <a:p>
            <a:pPr marL="285750" indent="-285750">
              <a:buFont typeface="Arial" panose="020B0604020202020204" pitchFamily="34" charset="0"/>
              <a:buChar char="•"/>
            </a:pPr>
            <a:r>
              <a:rPr lang="en-US" dirty="0">
                <a:solidFill>
                  <a:schemeClr val="bg1"/>
                </a:solidFill>
              </a:rPr>
              <a:t>Species</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Affiliation</a:t>
            </a:r>
          </a:p>
          <a:p>
            <a:r>
              <a:rPr lang="en-US" dirty="0">
                <a:solidFill>
                  <a:schemeClr val="bg1"/>
                </a:solidFill>
              </a:rPr>
              <a:t>Most of the descriptions are difficult to group, often sub-dictionaries.</a:t>
            </a:r>
          </a:p>
        </p:txBody>
      </p:sp>
    </p:spTree>
    <p:extLst>
      <p:ext uri="{BB962C8B-B14F-4D97-AF65-F5344CB8AC3E}">
        <p14:creationId xmlns:p14="http://schemas.microsoft.com/office/powerpoint/2010/main" val="2080838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8" name="Picture 7" descr="A picture containing constellation, space, galaxy, astronomy&#10;&#10;Description automatically generated">
            <a:extLst>
              <a:ext uri="{FF2B5EF4-FFF2-40B4-BE49-F238E27FC236}">
                <a16:creationId xmlns:a16="http://schemas.microsoft.com/office/drawing/2014/main" id="{95F017C9-919E-3BE2-2B48-8747FDF2E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516304" y="0"/>
            <a:ext cx="5661891" cy="923330"/>
          </a:xfrm>
          <a:prstGeom prst="rect">
            <a:avLst/>
          </a:prstGeom>
          <a:noFill/>
        </p:spPr>
        <p:txBody>
          <a:bodyPr wrap="square" rtlCol="0">
            <a:spAutoFit/>
          </a:bodyPr>
          <a:lstStyle/>
          <a:p>
            <a:r>
              <a:rPr lang="en-US" sz="5400" dirty="0">
                <a:solidFill>
                  <a:schemeClr val="bg1"/>
                </a:solidFill>
              </a:rPr>
              <a:t>Character Genders </a:t>
            </a:r>
          </a:p>
        </p:txBody>
      </p:sp>
      <p:pic>
        <p:nvPicPr>
          <p:cNvPr id="2" name="Picture 1" descr="A picture containing text, screenshot, diagram, line&#10;&#10;Description automatically generated">
            <a:extLst>
              <a:ext uri="{FF2B5EF4-FFF2-40B4-BE49-F238E27FC236}">
                <a16:creationId xmlns:a16="http://schemas.microsoft.com/office/drawing/2014/main" id="{54D6B9F7-FE0C-CC6A-6D8E-B38CF23EA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6079" y="115193"/>
            <a:ext cx="3732055" cy="3313807"/>
          </a:xfrm>
          <a:prstGeom prst="rect">
            <a:avLst/>
          </a:prstGeom>
          <a:effectLst/>
        </p:spPr>
      </p:pic>
      <p:pic>
        <p:nvPicPr>
          <p:cNvPr id="7" name="Picture 6" descr="A picture containing text, screenshot, diagram, plot&#10;&#10;Description automatically generated">
            <a:extLst>
              <a:ext uri="{FF2B5EF4-FFF2-40B4-BE49-F238E27FC236}">
                <a16:creationId xmlns:a16="http://schemas.microsoft.com/office/drawing/2014/main" id="{9DCF0CD9-354D-658F-3547-C7E96FF39A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6078" y="3486596"/>
            <a:ext cx="3732056" cy="3313808"/>
          </a:xfrm>
          <a:prstGeom prst="rect">
            <a:avLst/>
          </a:prstGeom>
          <a:effectLst/>
        </p:spPr>
      </p:pic>
      <p:sp>
        <p:nvSpPr>
          <p:cNvPr id="9" name="TextBox 8">
            <a:extLst>
              <a:ext uri="{FF2B5EF4-FFF2-40B4-BE49-F238E27FC236}">
                <a16:creationId xmlns:a16="http://schemas.microsoft.com/office/drawing/2014/main" id="{1D2B8E2E-E933-564B-AE72-144AC738B4DB}"/>
              </a:ext>
            </a:extLst>
          </p:cNvPr>
          <p:cNvSpPr txBox="1"/>
          <p:nvPr/>
        </p:nvSpPr>
        <p:spPr>
          <a:xfrm>
            <a:off x="749975" y="1314301"/>
            <a:ext cx="422842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Both Universes had similar character counts ~ 7000+</a:t>
            </a:r>
          </a:p>
          <a:p>
            <a:pPr marL="285750" indent="-285750">
              <a:buFont typeface="Arial" panose="020B0604020202020204" pitchFamily="34" charset="0"/>
              <a:buChar char="•"/>
            </a:pPr>
            <a:r>
              <a:rPr lang="en-US" sz="2400" dirty="0">
                <a:solidFill>
                  <a:schemeClr val="bg1"/>
                </a:solidFill>
              </a:rPr>
              <a:t>Both universes have twice as many male as female characters.</a:t>
            </a:r>
          </a:p>
          <a:p>
            <a:pPr marL="285750" indent="-285750">
              <a:buFont typeface="Arial" panose="020B0604020202020204" pitchFamily="34" charset="0"/>
              <a:buChar char="•"/>
            </a:pPr>
            <a:r>
              <a:rPr lang="en-US" sz="2400" dirty="0">
                <a:solidFill>
                  <a:schemeClr val="bg1"/>
                </a:solidFill>
              </a:rPr>
              <a:t>Star Wars has Non-binary characters.</a:t>
            </a:r>
          </a:p>
          <a:p>
            <a:pPr marL="285750" indent="-285750">
              <a:buFont typeface="Arial" panose="020B0604020202020204" pitchFamily="34" charset="0"/>
              <a:buChar char="•"/>
            </a:pPr>
            <a:r>
              <a:rPr lang="en-US" sz="2400" dirty="0">
                <a:solidFill>
                  <a:schemeClr val="bg1"/>
                </a:solidFill>
              </a:rPr>
              <a:t>Star Trek has mostly non-described characters. We do not know if this is because it is not known or if it is because it cannot be categorized.</a:t>
            </a:r>
          </a:p>
        </p:txBody>
      </p:sp>
    </p:spTree>
    <p:extLst>
      <p:ext uri="{BB962C8B-B14F-4D97-AF65-F5344CB8AC3E}">
        <p14:creationId xmlns:p14="http://schemas.microsoft.com/office/powerpoint/2010/main" val="3839206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1" name="Picture 10" descr="A picture containing constellation, space, galaxy, astronomy&#10;&#10;Description automatically generated">
            <a:extLst>
              <a:ext uri="{FF2B5EF4-FFF2-40B4-BE49-F238E27FC236}">
                <a16:creationId xmlns:a16="http://schemas.microsoft.com/office/drawing/2014/main" id="{18B45E35-9EE0-2DC2-72E8-07978E148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152073" y="0"/>
            <a:ext cx="7666181" cy="923330"/>
          </a:xfrm>
          <a:prstGeom prst="rect">
            <a:avLst/>
          </a:prstGeom>
          <a:noFill/>
        </p:spPr>
        <p:txBody>
          <a:bodyPr wrap="square" rtlCol="0">
            <a:spAutoFit/>
          </a:bodyPr>
          <a:lstStyle/>
          <a:p>
            <a:r>
              <a:rPr lang="en-US" sz="5400" dirty="0">
                <a:solidFill>
                  <a:schemeClr val="bg1"/>
                </a:solidFill>
              </a:rPr>
              <a:t>Character Height Averages </a:t>
            </a:r>
          </a:p>
        </p:txBody>
      </p:sp>
      <p:pic>
        <p:nvPicPr>
          <p:cNvPr id="10" name="Picture 9" descr="A picture containing text, screenshot, diagram, plot&#10;&#10;Description automatically generated">
            <a:extLst>
              <a:ext uri="{FF2B5EF4-FFF2-40B4-BE49-F238E27FC236}">
                <a16:creationId xmlns:a16="http://schemas.microsoft.com/office/drawing/2014/main" id="{2FA8A8BD-D432-C351-E811-BA57BA3D0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361" y="1550919"/>
            <a:ext cx="5184658" cy="3959360"/>
          </a:xfrm>
          <a:prstGeom prst="rect">
            <a:avLst/>
          </a:prstGeom>
        </p:spPr>
      </p:pic>
      <p:sp>
        <p:nvSpPr>
          <p:cNvPr id="12" name="TextBox 11">
            <a:extLst>
              <a:ext uri="{FF2B5EF4-FFF2-40B4-BE49-F238E27FC236}">
                <a16:creationId xmlns:a16="http://schemas.microsoft.com/office/drawing/2014/main" id="{96F85481-C85E-6BEF-99CF-9D6300FC354C}"/>
              </a:ext>
            </a:extLst>
          </p:cNvPr>
          <p:cNvSpPr txBox="1"/>
          <p:nvPr/>
        </p:nvSpPr>
        <p:spPr>
          <a:xfrm>
            <a:off x="749975" y="1550919"/>
            <a:ext cx="422842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male characters average over 2 meters tall, while female characters average just over 1.5 meters tall.</a:t>
            </a:r>
          </a:p>
          <a:p>
            <a:pPr marL="285750" indent="-285750">
              <a:buFont typeface="Arial" panose="020B0604020202020204" pitchFamily="34" charset="0"/>
              <a:buChar char="•"/>
            </a:pPr>
            <a:r>
              <a:rPr lang="en-US" sz="2400" dirty="0">
                <a:solidFill>
                  <a:schemeClr val="bg1"/>
                </a:solidFill>
              </a:rPr>
              <a:t>Star Wars male characters average around 1.8 meters and female characters average 1.7 meters.</a:t>
            </a:r>
          </a:p>
        </p:txBody>
      </p:sp>
    </p:spTree>
    <p:extLst>
      <p:ext uri="{BB962C8B-B14F-4D97-AF65-F5344CB8AC3E}">
        <p14:creationId xmlns:p14="http://schemas.microsoft.com/office/powerpoint/2010/main" val="2822804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170545" y="0"/>
            <a:ext cx="7749310" cy="923330"/>
          </a:xfrm>
          <a:prstGeom prst="rect">
            <a:avLst/>
          </a:prstGeom>
          <a:noFill/>
        </p:spPr>
        <p:txBody>
          <a:bodyPr wrap="square" rtlCol="0">
            <a:spAutoFit/>
          </a:bodyPr>
          <a:lstStyle/>
          <a:p>
            <a:r>
              <a:rPr lang="en-US" sz="5400" dirty="0">
                <a:solidFill>
                  <a:schemeClr val="bg1"/>
                </a:solidFill>
              </a:rPr>
              <a:t>Character Weight Averages </a:t>
            </a:r>
          </a:p>
        </p:txBody>
      </p:sp>
      <p:pic>
        <p:nvPicPr>
          <p:cNvPr id="3" name="Picture 2" descr="A picture containing text, screenshot, diagram, plot&#10;&#10;Description automatically generated">
            <a:extLst>
              <a:ext uri="{FF2B5EF4-FFF2-40B4-BE49-F238E27FC236}">
                <a16:creationId xmlns:a16="http://schemas.microsoft.com/office/drawing/2014/main" id="{BF60D1AC-9909-ECAC-214F-F14DF6A39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559" y="1523211"/>
            <a:ext cx="5148082" cy="3959360"/>
          </a:xfrm>
          <a:prstGeom prst="rect">
            <a:avLst/>
          </a:prstGeom>
        </p:spPr>
      </p:pic>
      <p:sp>
        <p:nvSpPr>
          <p:cNvPr id="8" name="TextBox 7">
            <a:extLst>
              <a:ext uri="{FF2B5EF4-FFF2-40B4-BE49-F238E27FC236}">
                <a16:creationId xmlns:a16="http://schemas.microsoft.com/office/drawing/2014/main" id="{94602DB7-0D10-4AFA-578E-6FDCB72B58D0}"/>
              </a:ext>
            </a:extLst>
          </p:cNvPr>
          <p:cNvSpPr txBox="1"/>
          <p:nvPr/>
        </p:nvSpPr>
        <p:spPr>
          <a:xfrm>
            <a:off x="768447" y="1929609"/>
            <a:ext cx="4228425"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male characters average 77kgs, while female characters average just over 56kgs.</a:t>
            </a:r>
          </a:p>
          <a:p>
            <a:pPr marL="285750" indent="-285750">
              <a:buFont typeface="Arial" panose="020B0604020202020204" pitchFamily="34" charset="0"/>
              <a:buChar char="•"/>
            </a:pPr>
            <a:r>
              <a:rPr lang="en-US" sz="2400" dirty="0">
                <a:solidFill>
                  <a:schemeClr val="bg1"/>
                </a:solidFill>
              </a:rPr>
              <a:t>Star Wars male characters average 80kgs, and female characters average 69kgs.</a:t>
            </a:r>
          </a:p>
        </p:txBody>
      </p:sp>
    </p:spTree>
    <p:extLst>
      <p:ext uri="{BB962C8B-B14F-4D97-AF65-F5344CB8AC3E}">
        <p14:creationId xmlns:p14="http://schemas.microsoft.com/office/powerpoint/2010/main" val="1009462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844</Words>
  <Application>Microsoft Office PowerPoint</Application>
  <PresentationFormat>Widescreen</PresentationFormat>
  <Paragraphs>122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-apple-system</vt:lpstr>
      <vt:lpstr>Arial</vt:lpstr>
      <vt:lpstr>Calibri</vt:lpstr>
      <vt:lpstr>Calibri Light</vt:lpstr>
      <vt:lpstr>Office Theme</vt:lpstr>
      <vt:lpstr>Star Trek VS Star Wars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 Trek VS Star Wars</dc:title>
  <dc:creator>John Ward</dc:creator>
  <cp:lastModifiedBy>John Ward</cp:lastModifiedBy>
  <cp:revision>24</cp:revision>
  <dcterms:created xsi:type="dcterms:W3CDTF">2023-06-22T01:38:30Z</dcterms:created>
  <dcterms:modified xsi:type="dcterms:W3CDTF">2023-06-23T02:08:11Z</dcterms:modified>
</cp:coreProperties>
</file>